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7" r:id="rId2"/>
    <p:sldId id="298" r:id="rId3"/>
    <p:sldId id="299" r:id="rId4"/>
    <p:sldId id="300" r:id="rId5"/>
    <p:sldId id="314" r:id="rId6"/>
    <p:sldId id="293" r:id="rId7"/>
    <p:sldId id="29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289" r:id="rId20"/>
    <p:sldId id="296" r:id="rId21"/>
    <p:sldId id="304" r:id="rId22"/>
    <p:sldId id="307" r:id="rId23"/>
    <p:sldId id="308" r:id="rId24"/>
    <p:sldId id="305" r:id="rId25"/>
    <p:sldId id="309" r:id="rId26"/>
    <p:sldId id="310" r:id="rId27"/>
    <p:sldId id="306" r:id="rId28"/>
    <p:sldId id="297" r:id="rId29"/>
    <p:sldId id="311" r:id="rId30"/>
    <p:sldId id="315" r:id="rId31"/>
    <p:sldId id="290" r:id="rId32"/>
    <p:sldId id="292" r:id="rId33"/>
    <p:sldId id="301" r:id="rId34"/>
    <p:sldId id="302" r:id="rId35"/>
    <p:sldId id="316" r:id="rId36"/>
    <p:sldId id="291" r:id="rId37"/>
    <p:sldId id="303" r:id="rId38"/>
    <p:sldId id="313" r:id="rId39"/>
    <p:sldId id="263" r:id="rId40"/>
    <p:sldId id="31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0D2329"/>
    <a:srgbClr val="27025E"/>
    <a:srgbClr val="B00000"/>
    <a:srgbClr val="2D2834"/>
    <a:srgbClr val="2D1341"/>
    <a:srgbClr val="120C64"/>
    <a:srgbClr val="1A1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Sheet1!$A$2:$A$5</c:f>
              <c:strCache>
                <c:ptCount val="2"/>
                <c:pt idx="0">
                  <c:v>Myanmar</c:v>
                </c:pt>
                <c:pt idx="1">
                  <c:v>Other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43000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7920"/>
        <c:axId val="23059456"/>
      </c:barChart>
      <c:catAx>
        <c:axId val="2305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059456"/>
        <c:crosses val="autoZero"/>
        <c:auto val="1"/>
        <c:lblAlgn val="ctr"/>
        <c:lblOffset val="100"/>
        <c:noMultiLvlLbl val="0"/>
      </c:catAx>
      <c:valAx>
        <c:axId val="2305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5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</cdr:x>
      <cdr:y>0</cdr:y>
    </cdr:from>
    <cdr:to>
      <cdr:x>0.90667</cdr:x>
      <cdr:y>0.17357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0"/>
          <a:ext cx="3352800" cy="6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Myanmar </a:t>
          </a:r>
          <a:r>
            <a:rPr lang="en-US" sz="1600" dirty="0" err="1" smtClean="0"/>
            <a:t>vs</a:t>
          </a:r>
          <a:r>
            <a:rPr lang="en-US" sz="1600" dirty="0" smtClean="0"/>
            <a:t>  Other ASEAN Country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F53C-F518-4B56-AF22-8A9D0E5DA297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7410-C25B-4950-A7C5-D294AC6E5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10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11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12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13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14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15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16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17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18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19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2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20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28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29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30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31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32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33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34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35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36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37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40</a:t>
            </a:fld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4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5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6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7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8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D3D8-9F07-4475-ACD9-520E1AFADA18}" type="slidenum">
              <a:rPr lang="en-US" altLang="en-US" sz="1100" smtClean="0"/>
              <a:pPr/>
              <a:t>9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7555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3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0ECF-E427-4380-ACD1-EE997D4DD5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63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1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3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9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747F-9191-4383-8C00-B2F95ADAB360}" type="datetimeFigureOut">
              <a:rPr lang="en-US" smtClean="0"/>
              <a:t>23-Oct-15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78DC-452D-4A12-9180-AD3A99AE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ugleschan.com/the-recruitment-guru/quotes-2/60-inspirational-quotes-for-entrepreneurs-quote-quotes/" TargetMode="External"/><Relationship Id="rId2" Type="http://schemas.openxmlformats.org/officeDocument/2006/relationships/hyperlink" Target="http://www.inc.com/zoe-henry/marcus-lemonis-joe-nocella-718-cycler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Flower Ideas\fresh-pink-rose-wallpaper-flowers-nature-wallpape-widescreen_w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24" y="4419600"/>
            <a:ext cx="39014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40340"/>
            <a:ext cx="8290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1709" y="26670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pirit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of Entrepreneurship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2702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</a:t>
            </a:r>
            <a:r>
              <a:rPr lang="en-GB" altLang="en-US" sz="48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is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1524000" cy="2362200"/>
          </a:xfrm>
          <a:prstGeom prst="roundRect">
            <a:avLst/>
          </a:prstGeom>
          <a:noFill/>
          <a:ln w="5715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0000" y="3429000"/>
            <a:ext cx="1143000" cy="381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XYZ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62400" y="4267200"/>
            <a:ext cx="762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905000" y="3429000"/>
            <a:ext cx="1524000" cy="2362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05000" y="3429000"/>
            <a:ext cx="1524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 Quality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63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2702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</a:t>
            </a:r>
            <a:r>
              <a:rPr lang="en-GB" altLang="en-US" sz="48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is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1524000" cy="2362200"/>
          </a:xfrm>
          <a:prstGeom prst="roundRect">
            <a:avLst/>
          </a:prstGeom>
          <a:noFill/>
          <a:ln w="5715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0000" y="3429000"/>
            <a:ext cx="1143000" cy="381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XYZ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62400" y="4267200"/>
            <a:ext cx="762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905000" y="3429000"/>
            <a:ext cx="1524000" cy="2362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05000" y="3429000"/>
            <a:ext cx="1524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 Quality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038600"/>
            <a:ext cx="15240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64727" y="3429000"/>
            <a:ext cx="15240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64727" y="354913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orte" pitchFamily="66" charset="0"/>
              </a:rPr>
              <a:t>Lowest Price</a:t>
            </a:r>
            <a:endParaRPr lang="en-US" sz="20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2702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</a:t>
            </a:r>
            <a:r>
              <a:rPr lang="en-GB" altLang="en-US" sz="48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is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1524000" cy="2362200"/>
          </a:xfrm>
          <a:prstGeom prst="roundRect">
            <a:avLst/>
          </a:prstGeom>
          <a:noFill/>
          <a:ln w="5715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4267200"/>
            <a:ext cx="762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905000" y="3429000"/>
            <a:ext cx="1524000" cy="2362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05000" y="3429000"/>
            <a:ext cx="1524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 Quality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038600"/>
            <a:ext cx="15240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64727" y="3429000"/>
            <a:ext cx="15240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64727" y="354913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orte" pitchFamily="66" charset="0"/>
              </a:rPr>
              <a:t>Lowest Price</a:t>
            </a:r>
            <a:endParaRPr lang="en-US" sz="2000" dirty="0">
              <a:latin typeface="Forte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3479861"/>
            <a:ext cx="1524000" cy="830997"/>
          </a:xfrm>
          <a:prstGeom prst="rect">
            <a:avLst/>
          </a:prstGeom>
          <a:solidFill>
            <a:srgbClr val="2702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erlin Sans FB" pitchFamily="34" charset="0"/>
              </a:rPr>
              <a:t>Main Entrance</a:t>
            </a:r>
            <a:endParaRPr lang="en-US" sz="2400" b="1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479861"/>
            <a:ext cx="1524000" cy="787339"/>
          </a:xfrm>
          <a:prstGeom prst="rect">
            <a:avLst/>
          </a:prstGeom>
          <a:noFill/>
          <a:ln w="3810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991" y="1524000"/>
            <a:ext cx="688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</a:t>
            </a:r>
            <a:endParaRPr lang="en-GB" sz="6000" dirty="0">
              <a:solidFill>
                <a:srgbClr val="1A1193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1676400"/>
            <a:ext cx="7848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ere comes the Entrepreneur 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1524000" cy="2362200"/>
          </a:xfrm>
          <a:prstGeom prst="roundRect">
            <a:avLst/>
          </a:prstGeom>
          <a:noFill/>
          <a:ln w="5715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4267200"/>
            <a:ext cx="762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905000" y="3429000"/>
            <a:ext cx="1524000" cy="23622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4267200"/>
            <a:ext cx="76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05000" y="3429000"/>
            <a:ext cx="1524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 Quality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038600"/>
            <a:ext cx="15240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64727" y="3429000"/>
            <a:ext cx="152400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64727" y="354913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orte" pitchFamily="66" charset="0"/>
              </a:rPr>
              <a:t>Lowest Price</a:t>
            </a:r>
            <a:endParaRPr lang="en-US" sz="2000" dirty="0">
              <a:latin typeface="Forte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3479861"/>
            <a:ext cx="1524000" cy="830997"/>
          </a:xfrm>
          <a:prstGeom prst="rect">
            <a:avLst/>
          </a:prstGeom>
          <a:solidFill>
            <a:srgbClr val="2702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erlin Sans FB" pitchFamily="34" charset="0"/>
              </a:rPr>
              <a:t>Main Entrance</a:t>
            </a:r>
            <a:endParaRPr lang="en-US" sz="2400" b="1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479861"/>
            <a:ext cx="1524000" cy="787339"/>
          </a:xfrm>
          <a:prstGeom prst="rect">
            <a:avLst/>
          </a:prstGeom>
          <a:noFill/>
          <a:ln w="3810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590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</a:t>
            </a:r>
            <a:endParaRPr lang="en-GB" sz="6000" dirty="0">
              <a:solidFill>
                <a:srgbClr val="1A1193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1676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ntrepreneur</a:t>
            </a: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171956" y="2743200"/>
            <a:ext cx="7972044" cy="3840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20C64"/>
                </a:solidFill>
              </a:rPr>
              <a:t>Leads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Takes risks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Exercises initiative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Takes advantage on market opportunities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Plans, organizes, </a:t>
            </a:r>
            <a:r>
              <a:rPr lang="en-US" dirty="0">
                <a:solidFill>
                  <a:srgbClr val="120C64"/>
                </a:solidFill>
              </a:rPr>
              <a:t>e</a:t>
            </a:r>
            <a:r>
              <a:rPr lang="en-US" dirty="0" smtClean="0">
                <a:solidFill>
                  <a:srgbClr val="120C64"/>
                </a:solidFill>
              </a:rPr>
              <a:t>mploying resources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Innovates new or improves existing products</a:t>
            </a: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>
              <a:solidFill>
                <a:srgbClr val="120C64"/>
              </a:solidFill>
            </a:endParaRPr>
          </a:p>
        </p:txBody>
      </p:sp>
      <p:pic>
        <p:nvPicPr>
          <p:cNvPr id="25" name="Picture 2" descr="C:\Users\Ricky\Desktop\To Print and Use\1400813147711_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1" y="1828800"/>
            <a:ext cx="43891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938" y="2362200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</a:t>
            </a:r>
            <a:endParaRPr lang="en-GB" sz="6000" dirty="0">
              <a:solidFill>
                <a:srgbClr val="1A1193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2514600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 anyone become   Entrepreneur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4" name="Picture 2" descr="D:\Flower Ideas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4733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36220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1A1193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2601" y="2514600"/>
            <a:ext cx="739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ill everyone choose to become   an Entrepreneur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00" name="Picture 4" descr="D:\Flower Ideas\orchi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8600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1A1193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243840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hy</a:t>
            </a: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are the answers different?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122" name="Picture 2" descr="D:\Flower Ideas\contemporary-artificial-flower-arrangem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08" y="3301663"/>
            <a:ext cx="3233692" cy="3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1607403"/>
            <a:ext cx="2971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Entrepreneur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72200" y="1625025"/>
            <a:ext cx="2971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Employee 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3"/>
          </p:nvPr>
        </p:nvSpPr>
        <p:spPr>
          <a:xfrm>
            <a:off x="3200400" y="2209800"/>
            <a:ext cx="2971800" cy="4419600"/>
          </a:xfr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endParaRPr lang="en-US" dirty="0" smtClean="0">
              <a:solidFill>
                <a:srgbClr val="1A1193"/>
              </a:solidFill>
              <a:cs typeface="Andalus" pitchFamily="18" charset="-78"/>
            </a:endParaRPr>
          </a:p>
          <a:p>
            <a:r>
              <a:rPr lang="en-US" dirty="0" smtClean="0">
                <a:solidFill>
                  <a:srgbClr val="1A1193"/>
                </a:solidFill>
                <a:cs typeface="Andalus" pitchFamily="18" charset="-78"/>
              </a:rPr>
              <a:t>Uncertain</a:t>
            </a:r>
          </a:p>
          <a:p>
            <a:r>
              <a:rPr lang="en-US" dirty="0" smtClean="0">
                <a:solidFill>
                  <a:srgbClr val="1A1193"/>
                </a:solidFill>
                <a:cs typeface="Andalus" pitchFamily="18" charset="-78"/>
              </a:rPr>
              <a:t>Unlimited</a:t>
            </a:r>
          </a:p>
          <a:p>
            <a:r>
              <a:rPr lang="en-US" dirty="0" smtClean="0">
                <a:solidFill>
                  <a:srgbClr val="1A1193"/>
                </a:solidFill>
                <a:cs typeface="Andalus" pitchFamily="18" charset="-78"/>
              </a:rPr>
              <a:t>Work more</a:t>
            </a:r>
          </a:p>
          <a:p>
            <a:r>
              <a:rPr lang="en-US" dirty="0" smtClean="0">
                <a:solidFill>
                  <a:srgbClr val="1A1193"/>
                </a:solidFill>
                <a:cs typeface="Andalus" pitchFamily="18" charset="-78"/>
              </a:rPr>
              <a:t>Uncertain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2209800"/>
            <a:ext cx="2971800" cy="4419600"/>
          </a:xfr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endParaRPr lang="en-US" dirty="0" smtClean="0">
              <a:solidFill>
                <a:srgbClr val="27025E"/>
              </a:solidFill>
              <a:cs typeface="Andalus" pitchFamily="18" charset="-78"/>
            </a:endParaRPr>
          </a:p>
          <a:p>
            <a:r>
              <a:rPr lang="en-US" dirty="0" smtClean="0">
                <a:solidFill>
                  <a:srgbClr val="27025E"/>
                </a:solidFill>
                <a:cs typeface="Andalus" pitchFamily="18" charset="-78"/>
              </a:rPr>
              <a:t>Fixed</a:t>
            </a:r>
          </a:p>
          <a:p>
            <a:r>
              <a:rPr lang="en-US" dirty="0" smtClean="0">
                <a:solidFill>
                  <a:srgbClr val="27025E"/>
                </a:solidFill>
                <a:cs typeface="Andalus" pitchFamily="18" charset="-78"/>
              </a:rPr>
              <a:t>Limited</a:t>
            </a:r>
          </a:p>
          <a:p>
            <a:r>
              <a:rPr lang="en-US" dirty="0" smtClean="0">
                <a:solidFill>
                  <a:srgbClr val="27025E"/>
                </a:solidFill>
                <a:cs typeface="Andalus" pitchFamily="18" charset="-78"/>
              </a:rPr>
              <a:t>Can balance</a:t>
            </a:r>
          </a:p>
          <a:p>
            <a:r>
              <a:rPr lang="en-US" dirty="0" smtClean="0">
                <a:solidFill>
                  <a:srgbClr val="27025E"/>
                </a:solidFill>
                <a:cs typeface="Andalus" pitchFamily="18" charset="-78"/>
              </a:rPr>
              <a:t>Foreseen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3"/>
          </p:nvPr>
        </p:nvSpPr>
        <p:spPr>
          <a:xfrm>
            <a:off x="0" y="2209800"/>
            <a:ext cx="3200400" cy="4419600"/>
          </a:xfr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endParaRPr lang="en-US" dirty="0" smtClean="0">
              <a:solidFill>
                <a:srgbClr val="120C64"/>
              </a:solidFill>
              <a:cs typeface="Andalus" pitchFamily="18" charset="-78"/>
            </a:endParaRPr>
          </a:p>
          <a:p>
            <a:r>
              <a:rPr lang="en-US" dirty="0" smtClean="0">
                <a:solidFill>
                  <a:srgbClr val="120C64"/>
                </a:solidFill>
                <a:cs typeface="Andalus" pitchFamily="18" charset="-78"/>
              </a:rPr>
              <a:t>Income</a:t>
            </a:r>
          </a:p>
          <a:p>
            <a:r>
              <a:rPr lang="en-US" dirty="0" smtClean="0">
                <a:solidFill>
                  <a:srgbClr val="120C64"/>
                </a:solidFill>
                <a:cs typeface="Andalus" pitchFamily="18" charset="-78"/>
              </a:rPr>
              <a:t>Working Hour</a:t>
            </a:r>
          </a:p>
          <a:p>
            <a:r>
              <a:rPr lang="en-US" dirty="0" smtClean="0">
                <a:solidFill>
                  <a:srgbClr val="120C64"/>
                </a:solidFill>
                <a:cs typeface="Andalus" pitchFamily="18" charset="-78"/>
              </a:rPr>
              <a:t>Balance in life</a:t>
            </a:r>
          </a:p>
          <a:p>
            <a:r>
              <a:rPr lang="en-US" dirty="0" smtClean="0">
                <a:solidFill>
                  <a:srgbClr val="120C64"/>
                </a:solidFill>
                <a:cs typeface="Andalus" pitchFamily="18" charset="-78"/>
              </a:rPr>
              <a:t>Future</a:t>
            </a:r>
          </a:p>
          <a:p>
            <a:endParaRPr lang="en-US" dirty="0" smtClean="0">
              <a:solidFill>
                <a:srgbClr val="120C64"/>
              </a:solidFill>
              <a:cs typeface="Andalus" pitchFamily="18" charset="-78"/>
            </a:endParaRPr>
          </a:p>
          <a:p>
            <a:endParaRPr lang="en-US" dirty="0" smtClean="0">
              <a:solidFill>
                <a:srgbClr val="120C64"/>
              </a:solidFill>
              <a:cs typeface="Andalus" pitchFamily="18" charset="-7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600200"/>
            <a:ext cx="3200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Factors </a:t>
            </a:r>
          </a:p>
        </p:txBody>
      </p:sp>
    </p:spTree>
    <p:extLst>
      <p:ext uri="{BB962C8B-B14F-4D97-AF65-F5344CB8AC3E}">
        <p14:creationId xmlns:p14="http://schemas.microsoft.com/office/powerpoint/2010/main" val="30095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8288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matters entrepreneurs?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66800" y="3017837"/>
            <a:ext cx="7972044" cy="3840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20C64"/>
                </a:solidFill>
              </a:rPr>
              <a:t>To show who you are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To build something great </a:t>
            </a:r>
          </a:p>
          <a:p>
            <a:r>
              <a:rPr lang="en-US" dirty="0">
                <a:solidFill>
                  <a:srgbClr val="120C64"/>
                </a:solidFill>
              </a:rPr>
              <a:t>To </a:t>
            </a:r>
            <a:r>
              <a:rPr lang="en-US" dirty="0" smtClean="0">
                <a:solidFill>
                  <a:srgbClr val="120C64"/>
                </a:solidFill>
              </a:rPr>
              <a:t>share value</a:t>
            </a:r>
          </a:p>
          <a:p>
            <a:r>
              <a:rPr lang="en-US" dirty="0">
                <a:solidFill>
                  <a:srgbClr val="0D2329"/>
                </a:solidFill>
              </a:rPr>
              <a:t>Not just to make money</a:t>
            </a:r>
          </a:p>
          <a:p>
            <a:endParaRPr lang="en-US" dirty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>
              <a:solidFill>
                <a:srgbClr val="120C64"/>
              </a:solidFill>
            </a:endParaRPr>
          </a:p>
        </p:txBody>
      </p:sp>
      <p:pic>
        <p:nvPicPr>
          <p:cNvPr id="6147" name="Picture 3" descr="D:\Super BACKUP\pICTURE\Leaders\WaltDisneyAndMickeyMou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38" y="2743200"/>
            <a:ext cx="3309543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1313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2057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42" name="Picture 2" descr="D:\Super BACKUP\pICTURE\Leaders\bill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2888397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icky\Desktop\H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8" y="4975273"/>
            <a:ext cx="2949747" cy="17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Super BACKUP\pICTURE\Leaders\waltdisn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12" y="2853761"/>
            <a:ext cx="3067688" cy="20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Super BACKUP\pICTURE\Leaders\Mary k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4735284"/>
            <a:ext cx="3232150" cy="21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1709" y="1759803"/>
            <a:ext cx="7336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</a:t>
            </a: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rsonality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Traits </a:t>
            </a:r>
            <a:r>
              <a:rPr lang="en-GB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 humble beginning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800" y="2590801"/>
            <a:ext cx="7972044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20C64"/>
                </a:solidFill>
              </a:rPr>
              <a:t>Passion 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Risk-taking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Curiosity 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Optimistic 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Persistent 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Decisive 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Focus</a:t>
            </a:r>
          </a:p>
          <a:p>
            <a:endParaRPr lang="en-US" dirty="0">
              <a:solidFill>
                <a:srgbClr val="0D2329"/>
              </a:solidFill>
            </a:endParaRPr>
          </a:p>
          <a:p>
            <a:endParaRPr lang="en-US" dirty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>
              <a:solidFill>
                <a:srgbClr val="120C64"/>
              </a:solidFill>
            </a:endParaRPr>
          </a:p>
        </p:txBody>
      </p:sp>
      <p:pic>
        <p:nvPicPr>
          <p:cNvPr id="8194" name="Picture 2" descr="D:\Super BACKUP\pICTURE\Leaders\Steve-Jobs-i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19211"/>
            <a:ext cx="4800600" cy="41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ky\Desktop\Spirit of entrepreneurship\inspirational-quotes-blog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1"/>
            <a:ext cx="9144000" cy="67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Branson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 Group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 to Cognition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2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uper BACKUP\pICTURE\Leaders\Mary k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6336"/>
            <a:ext cx="9097005" cy="59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638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Taking to Risk Calculating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9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uper BACKUP\pICTURE\Leaders\Steve-Jobs-i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9981"/>
            <a:ext cx="8001000" cy="68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248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Curiosity to Creative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5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ky\Desktop\Jeff-BezosCEO-Ama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3" y="838200"/>
            <a:ext cx="916556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0" y="5105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Bezos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Optimistic to Positive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8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uper BACKUP\pICTURE\Leaders\soichiro-hon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4" y="0"/>
            <a:ext cx="8153401" cy="68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5943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Honda Persistent to Perseverance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1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cky\Desktop\debbi-fields-mrs-fields-cookies_38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969"/>
            <a:ext cx="9144000" cy="42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5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 Fields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Decisive to Executive</a:t>
            </a:r>
          </a:p>
        </p:txBody>
      </p:sp>
    </p:spTree>
    <p:extLst>
      <p:ext uri="{BB962C8B-B14F-4D97-AF65-F5344CB8AC3E}">
        <p14:creationId xmlns:p14="http://schemas.microsoft.com/office/powerpoint/2010/main" val="28981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ky\Desktop\sergey brin and larry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328"/>
            <a:ext cx="9179799" cy="51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541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Larry Page Focus to Adaptability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Flower Ideas\dendrobium-with-glass-vase-silk-flower-arrangement-white_11843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4" y="3657600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1708" y="1676400"/>
            <a:ext cx="7592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</a:t>
            </a: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rsonality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Traits –</a:t>
            </a:r>
            <a:r>
              <a:rPr lang="en-GB" altLang="en-US" sz="2400" b="1" dirty="0" smtClean="0">
                <a:solidFill>
                  <a:srgbClr val="080A54"/>
                </a:solidFill>
                <a:latin typeface="+mn-lt"/>
              </a:rPr>
              <a:t> </a:t>
            </a:r>
            <a:r>
              <a:rPr lang="en-GB" altLang="en-US" sz="3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ultimate success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800" y="2590801"/>
            <a:ext cx="64770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20C64"/>
                </a:solidFill>
              </a:rPr>
              <a:t>Passion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Cognition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Risk-taking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Risk-calculating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Curiosity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Optimistic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Attitude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Persistent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Decisive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</a:p>
          <a:p>
            <a:r>
              <a:rPr lang="en-US" dirty="0" smtClean="0">
                <a:solidFill>
                  <a:srgbClr val="1A1193"/>
                </a:solidFill>
              </a:rPr>
              <a:t>Focus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Adaptability</a:t>
            </a:r>
          </a:p>
          <a:p>
            <a:endParaRPr lang="en-US" dirty="0">
              <a:solidFill>
                <a:srgbClr val="0D2329"/>
              </a:solidFill>
            </a:endParaRPr>
          </a:p>
          <a:p>
            <a:endParaRPr lang="en-US" dirty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 smtClean="0">
              <a:solidFill>
                <a:srgbClr val="120C64"/>
              </a:solidFill>
            </a:endParaRPr>
          </a:p>
          <a:p>
            <a:endParaRPr lang="en-US" dirty="0">
              <a:solidFill>
                <a:srgbClr val="120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Successful 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338" name="Picture 2" descr="D:\For Slides\free-business-education-1024x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67" y="3200400"/>
            <a:ext cx="4384034" cy="36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5791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D2329"/>
                </a:solidFill>
                <a:latin typeface="Calligrapher" pitchFamily="2" charset="0"/>
              </a:rPr>
              <a:t> Developmental Process  </a:t>
            </a:r>
            <a:endParaRPr lang="en-US" sz="2800" dirty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>
              <a:solidFill>
                <a:srgbClr val="0D2329"/>
              </a:solidFill>
              <a:latin typeface="Calligrapher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3810000"/>
            <a:ext cx="5791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Life-long learning model 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1313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2057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7" name="Picture 3" descr="D:\Super BACKUP\pICTURE\Brands\No 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72142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Super BACKUP\pICTURE\Brands\38-Most-Amazing-Print-Advertisements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819400"/>
            <a:ext cx="2543175" cy="34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Super BACKUP\pICTURE\Brands\circus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97" y="3128275"/>
            <a:ext cx="2555803" cy="38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lower Ideas\fancy-rose-artificial-flower-arrangement-for-your-boss-room-beautiful-artificial-flower-arrangements-which-suitable-for-wedding-and-table-decor-fall-wedding-centerpieces-large-artificial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Developmental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42110" y="6151418"/>
            <a:ext cx="4267200" cy="6858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D2329"/>
                </a:solidFill>
                <a:latin typeface="Comic Sans MS" pitchFamily="66" charset="0"/>
                <a:cs typeface="Aharoni" pitchFamily="2" charset="-79"/>
              </a:rPr>
              <a:t> Career Opportunity  </a:t>
            </a:r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marL="0" indent="0" algn="ctr">
              <a:buNone/>
            </a:pPr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828800" y="5334000"/>
            <a:ext cx="4648200" cy="685800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D2329"/>
                </a:solidFill>
                <a:latin typeface="Comic Sans MS" pitchFamily="66" charset="0"/>
                <a:cs typeface="Aharoni" pitchFamily="2" charset="-79"/>
              </a:rPr>
              <a:t> Competency Awareness  </a:t>
            </a:r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70909" y="4495800"/>
            <a:ext cx="4267200" cy="6858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D2329"/>
                </a:solidFill>
                <a:latin typeface="Comic Sans MS" pitchFamily="66" charset="0"/>
                <a:cs typeface="Aharoni" pitchFamily="2" charset="-79"/>
              </a:rPr>
              <a:t> Creative Applications  </a:t>
            </a:r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rgbClr val="0D2329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429000" y="3657600"/>
            <a:ext cx="4267200" cy="685800"/>
          </a:xfrm>
          <a:solidFill>
            <a:schemeClr val="accent5">
              <a:lumMod val="7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cs typeface="Aharoni" pitchFamily="2" charset="-79"/>
              </a:rPr>
              <a:t> Startup 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267200" y="2853761"/>
            <a:ext cx="3962400" cy="685800"/>
          </a:xfrm>
          <a:solidFill>
            <a:schemeClr val="accent5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Growth</a:t>
            </a:r>
            <a:endParaRPr lang="en-US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27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 animBg="1"/>
      <p:bldP spid="15" grpId="0" build="p" animBg="1"/>
      <p:bldP spid="16" grpId="0" build="p" animBg="1"/>
      <p:bldP spid="17" grpId="0" build="p" animBg="1"/>
      <p:bldP spid="18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young entrepreneurs?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170" name="Picture 2" descr="C:\Users\Ricky\Desktop\To Print and Use\04182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4" y="2362200"/>
            <a:ext cx="6706246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icky\Desktop\To Print and Use\Jane-Out-of-the-Box-su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173682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Youth 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7972044" cy="2697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20C64"/>
                </a:solidFill>
              </a:rPr>
              <a:t>80% of would be entrepreneurs- 18-34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7/10 want to start their own companies</a:t>
            </a:r>
          </a:p>
          <a:p>
            <a:r>
              <a:rPr lang="en-US" dirty="0" smtClean="0">
                <a:solidFill>
                  <a:srgbClr val="120C64"/>
                </a:solidFill>
              </a:rPr>
              <a:t>70% of 14-19, 40% 9-12- to be entrepreneurs</a:t>
            </a:r>
          </a:p>
          <a:p>
            <a:endParaRPr lang="en-US" dirty="0">
              <a:solidFill>
                <a:srgbClr val="120C64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1" y="2362200"/>
            <a:ext cx="8229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Gallup Study on High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39011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Youth 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47800" y="5181600"/>
            <a:ext cx="45720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90% failed soon after </a:t>
            </a:r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tart-up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1" y="2768025"/>
            <a:ext cx="8229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Gallup Study on High School Students</a:t>
            </a:r>
          </a:p>
        </p:txBody>
      </p:sp>
      <p:pic>
        <p:nvPicPr>
          <p:cNvPr id="13315" name="Picture 3" descr="D:\Flower Ideas\spring-flower-Fawn-Lily-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78" y="4114078"/>
            <a:ext cx="2743922" cy="27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00200" y="3048000"/>
            <a:ext cx="4572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00200" y="3886200"/>
            <a:ext cx="45720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75% new jobs by SMEs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Ricky\Desktop\To Print and Use\phot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04749"/>
            <a:ext cx="5396345" cy="35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Youth 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47800" y="2971800"/>
            <a:ext cx="2743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education 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3000" y="4495800"/>
            <a:ext cx="5791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D2329"/>
                </a:solidFill>
                <a:latin typeface="Calligrapher" pitchFamily="2" charset="0"/>
              </a:rPr>
              <a:t> Developmental Process  </a:t>
            </a:r>
            <a:endParaRPr lang="en-US" sz="2800" dirty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 smtClean="0">
              <a:solidFill>
                <a:srgbClr val="0D2329"/>
              </a:solidFill>
              <a:latin typeface="Calligrapher" pitchFamily="2" charset="0"/>
            </a:endParaRPr>
          </a:p>
          <a:p>
            <a:pPr algn="ctr"/>
            <a:endParaRPr lang="en-US" sz="2800" dirty="0">
              <a:solidFill>
                <a:srgbClr val="0D2329"/>
              </a:solidFill>
              <a:latin typeface="Calligraph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uper BACKUP\pICTURE\Flowers\388363__fresh-yellow-flowers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44" y="1447800"/>
            <a:ext cx="262367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1524000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Sum-up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972044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20000"/>
                </a:solidFill>
              </a:rPr>
              <a:t>Not “born”, just “become” </a:t>
            </a:r>
          </a:p>
          <a:p>
            <a:r>
              <a:rPr lang="en-US" b="1" dirty="0" smtClean="0">
                <a:solidFill>
                  <a:srgbClr val="420000"/>
                </a:solidFill>
              </a:rPr>
              <a:t>Beyond “owner”, </a:t>
            </a:r>
            <a:r>
              <a:rPr lang="en-US" b="1" dirty="0">
                <a:solidFill>
                  <a:srgbClr val="420000"/>
                </a:solidFill>
              </a:rPr>
              <a:t>just “your identity”</a:t>
            </a:r>
          </a:p>
          <a:p>
            <a:r>
              <a:rPr lang="en-US" b="1" dirty="0" smtClean="0">
                <a:solidFill>
                  <a:srgbClr val="420000"/>
                </a:solidFill>
              </a:rPr>
              <a:t>Diversity in personal characteristics</a:t>
            </a:r>
          </a:p>
          <a:p>
            <a:r>
              <a:rPr lang="en-US" b="1" dirty="0" smtClean="0">
                <a:solidFill>
                  <a:srgbClr val="420000"/>
                </a:solidFill>
              </a:rPr>
              <a:t>Developmental process- life long learning</a:t>
            </a:r>
          </a:p>
          <a:p>
            <a:r>
              <a:rPr lang="en-US" b="1" dirty="0" smtClean="0">
                <a:solidFill>
                  <a:srgbClr val="420000"/>
                </a:solidFill>
              </a:rPr>
              <a:t>A series of different challenges at all stages</a:t>
            </a:r>
          </a:p>
          <a:p>
            <a:r>
              <a:rPr lang="en-US" b="1" dirty="0" smtClean="0">
                <a:solidFill>
                  <a:srgbClr val="420000"/>
                </a:solidFill>
              </a:rPr>
              <a:t>Major source of new jobs in the economy </a:t>
            </a:r>
          </a:p>
          <a:p>
            <a:endParaRPr lang="en-US" b="1" dirty="0" smtClean="0">
              <a:solidFill>
                <a:srgbClr val="420000"/>
              </a:solidFill>
            </a:endParaRPr>
          </a:p>
          <a:p>
            <a:endParaRPr lang="en-US" b="1" dirty="0" smtClean="0">
              <a:solidFill>
                <a:srgbClr val="420000"/>
              </a:solidFill>
            </a:endParaRPr>
          </a:p>
          <a:p>
            <a:endParaRPr lang="en-US" b="1" dirty="0">
              <a:solidFill>
                <a:srgbClr val="4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1" y="2750403"/>
            <a:ext cx="82295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major did you choose after matriculation?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0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5800" y="2895600"/>
            <a:ext cx="44195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D2329"/>
                </a:solidFill>
                <a:latin typeface="+mn-lt"/>
              </a:rPr>
              <a:t>“</a:t>
            </a:r>
            <a:r>
              <a:rPr lang="en-US" sz="3200" b="1" dirty="0">
                <a:solidFill>
                  <a:srgbClr val="0D2329"/>
                </a:solidFill>
                <a:latin typeface="+mn-lt"/>
              </a:rPr>
              <a:t>The future belongs to those who believe in the beauty of their dreams.”</a:t>
            </a:r>
            <a:br>
              <a:rPr lang="en-US" sz="3200" b="1" dirty="0">
                <a:solidFill>
                  <a:srgbClr val="0D2329"/>
                </a:solidFill>
                <a:latin typeface="+mn-lt"/>
              </a:rPr>
            </a:br>
            <a:endParaRPr lang="en-GB" altLang="en-US" sz="3200" b="1" dirty="0" smtClean="0">
              <a:solidFill>
                <a:srgbClr val="0D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363" name="Picture 3" descr="C:\Users\Ricky\Desktop\eleano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" y="1527175"/>
            <a:ext cx="4130669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88203"/>
            <a:ext cx="822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Eleanor Roosevelt</a:t>
            </a:r>
            <a:endParaRPr lang="en-GB" altLang="en-US" sz="4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77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icky\Desktop\To Print and Use\7-harmful-myths-of-entrepreneurship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704"/>
            <a:ext cx="9143999" cy="5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www.inc.com/zoe-henry/marcus-lemonis-joe-nocella-718-cyclery.html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http://dougleschan.com/the-recruitment-guru/quotes-2/60-inspirational-quotes-for-entrepreneurs-quote-quotes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1313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2057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1" name="Picture 3" descr="C:\Users\Ricky\Desktop\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56" y="4984677"/>
            <a:ext cx="2641916" cy="17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icky\Desktop\chei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2" y="4839079"/>
            <a:ext cx="2699768" cy="20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Ricky\Desktop\Myanmar_Mandalay_Kalaga_DSC03219_8045d996d9b546ccb294854d9b302d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00587"/>
            <a:ext cx="3124200" cy="19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Ricky\Desktop\bcc3d1f091e6d18f28f2d5117e014eb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70" y="3093660"/>
            <a:ext cx="2783743" cy="20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786" y="2888397"/>
            <a:ext cx="669414" cy="38927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MANDALAY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C:\Users\Ricky\Desktop\11217676_10153681526757871_1511704303829943293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8" y="3064367"/>
            <a:ext cx="2066702" cy="1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Ricky\Desktop\7070349289_434647e5d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27" y="4622089"/>
            <a:ext cx="2785886" cy="208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71800" y="2438400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4800" b="1" dirty="0" smtClean="0">
                <a:solidFill>
                  <a:srgbClr val="1A1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Thank you.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27" name="Picture 3" descr="D:\Flower Ideas\flow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3281"/>
            <a:ext cx="5029199" cy="34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2630" y="3893403"/>
            <a:ext cx="1718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8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Japan</a:t>
            </a:r>
            <a:endParaRPr lang="en-GB" sz="4800" dirty="0">
              <a:solidFill>
                <a:srgbClr val="27025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17306" y="3602043"/>
            <a:ext cx="215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Vietnam</a:t>
            </a:r>
            <a:endParaRPr lang="en-GB" sz="4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1995" y="3200400"/>
            <a:ext cx="2050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Belgium</a:t>
            </a:r>
            <a:endParaRPr lang="en-GB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1752600"/>
            <a:ext cx="205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800" dirty="0" smtClean="0">
                <a:solidFill>
                  <a:schemeClr val="bg2">
                    <a:lumMod val="10000"/>
                  </a:schemeClr>
                </a:solidFill>
                <a:latin typeface="Calligrapher" pitchFamily="2" charset="0"/>
              </a:rPr>
              <a:t>Russia</a:t>
            </a:r>
            <a:endParaRPr lang="en-GB" sz="4800" dirty="0">
              <a:solidFill>
                <a:schemeClr val="bg2">
                  <a:lumMod val="10000"/>
                </a:schemeClr>
              </a:solidFill>
              <a:latin typeface="Calligrapher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5715" y="1898073"/>
            <a:ext cx="23471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2D13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France</a:t>
            </a:r>
            <a:endParaRPr lang="en-GB" sz="6000" b="1" dirty="0">
              <a:solidFill>
                <a:srgbClr val="2D13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74740" y="5486400"/>
            <a:ext cx="2887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rgbClr val="2D28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Switzerland</a:t>
            </a:r>
            <a:endParaRPr lang="en-GB" sz="4000" dirty="0">
              <a:solidFill>
                <a:srgbClr val="2D2834"/>
              </a:solidFill>
              <a:latin typeface="Calisto MT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1995" y="5085031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 smtClean="0">
                <a:solidFill>
                  <a:srgbClr val="080A54"/>
                </a:solidFill>
                <a:latin typeface="Comic Sans MS" pitchFamily="66" charset="0"/>
              </a:rPr>
              <a:t>Indonesia</a:t>
            </a:r>
            <a:endParaRPr lang="en-GB" sz="4000" dirty="0">
              <a:solidFill>
                <a:srgbClr val="080A54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2590800"/>
            <a:ext cx="34466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Myanmar</a:t>
            </a:r>
            <a:endParaRPr lang="en-GB" sz="600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1313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2057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3"/>
          </p:nvPr>
        </p:nvSpPr>
        <p:spPr>
          <a:xfrm>
            <a:off x="4191000" y="3429000"/>
            <a:ext cx="4648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cs typeface="Andalus" pitchFamily="18" charset="-78"/>
              </a:rPr>
              <a:t>98% </a:t>
            </a:r>
            <a:r>
              <a:rPr lang="en-US" sz="6000" dirty="0" smtClean="0">
                <a:solidFill>
                  <a:srgbClr val="7030A0"/>
                </a:solidFill>
                <a:latin typeface="Arial Rounded MT Bold" pitchFamily="34" charset="0"/>
                <a:cs typeface="Andalus" pitchFamily="18" charset="-78"/>
              </a:rPr>
              <a:t>SME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3352800"/>
            <a:ext cx="35814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1A1193"/>
                </a:solidFill>
                <a:latin typeface="+mj-lt"/>
                <a:cs typeface="Andalus" pitchFamily="18" charset="-78"/>
              </a:rPr>
              <a:t>ASEAN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1295400" y="4648200"/>
            <a:ext cx="39624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Myanmar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3"/>
          </p:nvPr>
        </p:nvSpPr>
        <p:spPr>
          <a:xfrm>
            <a:off x="3886200" y="4953000"/>
            <a:ext cx="4648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D2329"/>
                </a:solidFill>
                <a:cs typeface="Andalus" pitchFamily="18" charset="-78"/>
              </a:rPr>
              <a:t>9 out of 10</a:t>
            </a:r>
          </a:p>
        </p:txBody>
      </p:sp>
    </p:spTree>
    <p:extLst>
      <p:ext uri="{BB962C8B-B14F-4D97-AF65-F5344CB8AC3E}">
        <p14:creationId xmlns:p14="http://schemas.microsoft.com/office/powerpoint/2010/main" val="18217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  <p:bldP spid="11" grpId="0" build="p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1313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6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9600" dirty="0">
              <a:solidFill>
                <a:srgbClr val="080A5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2057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 err="1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hy</a:t>
            </a:r>
            <a:r>
              <a:rPr lang="en-GB" altLang="en-US" sz="4800" b="1" dirty="0" smtClean="0">
                <a:solidFill>
                  <a:srgbClr val="080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Entrepreneurship?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1879384"/>
              </p:ext>
            </p:extLst>
          </p:nvPr>
        </p:nvGraphicFramePr>
        <p:xfrm>
          <a:off x="1828800" y="3093660"/>
          <a:ext cx="5715000" cy="368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4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032337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2702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2140803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</a:t>
            </a:r>
            <a:r>
              <a:rPr lang="en-GB" altLang="en-US" sz="48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is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50" name="Picture 2" descr="D:\Flower Ideas\9945433-Iris-flower-arrangement-in-a-blue-glass-vase-isolated-over-white-background-Blue-flag-variety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7" y="2895600"/>
            <a:ext cx="264001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ky\AppData\Local\Temp\AAT Business Centre Logo_2014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912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77950"/>
            <a:ext cx="9144000" cy="1460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9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88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</a:t>
            </a:r>
            <a:endParaRPr lang="en-GB" sz="6000" dirty="0">
              <a:solidFill>
                <a:srgbClr val="2702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4800" b="1" dirty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</a:t>
            </a:r>
            <a:r>
              <a:rPr lang="en-GB" altLang="en-US" sz="4800" b="1" dirty="0" smtClean="0">
                <a:solidFill>
                  <a:srgbClr val="27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at is Entrepreneurship?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9" y="1549063"/>
            <a:ext cx="907472" cy="530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1524000" cy="2362200"/>
          </a:xfrm>
          <a:prstGeom prst="roundRect">
            <a:avLst/>
          </a:prstGeom>
          <a:noFill/>
          <a:ln w="57150">
            <a:solidFill>
              <a:srgbClr val="27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10000" y="3429000"/>
            <a:ext cx="1143000" cy="381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XYZ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62400" y="4267200"/>
            <a:ext cx="762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464</Words>
  <Application>Microsoft Office PowerPoint</Application>
  <PresentationFormat>On-screen Show (4:3)</PresentationFormat>
  <Paragraphs>237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of Entrepreneurship</dc:title>
  <dc:creator>Ricky</dc:creator>
  <cp:lastModifiedBy>Ricky</cp:lastModifiedBy>
  <cp:revision>152</cp:revision>
  <dcterms:created xsi:type="dcterms:W3CDTF">2015-10-13T09:55:01Z</dcterms:created>
  <dcterms:modified xsi:type="dcterms:W3CDTF">2015-10-23T11:53:17Z</dcterms:modified>
</cp:coreProperties>
</file>