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31"/>
  </p:notesMasterIdLst>
  <p:sldIdLst>
    <p:sldId id="257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5" r:id="rId17"/>
    <p:sldId id="281" r:id="rId18"/>
    <p:sldId id="279" r:id="rId19"/>
    <p:sldId id="293" r:id="rId20"/>
    <p:sldId id="294" r:id="rId21"/>
    <p:sldId id="295" r:id="rId22"/>
    <p:sldId id="290" r:id="rId23"/>
    <p:sldId id="289" r:id="rId24"/>
    <p:sldId id="287" r:id="rId25"/>
    <p:sldId id="288" r:id="rId26"/>
    <p:sldId id="286" r:id="rId27"/>
    <p:sldId id="283" r:id="rId28"/>
    <p:sldId id="284" r:id="rId29"/>
    <p:sldId id="26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5FE1D-2843-42A3-B1D5-CC277DC4B8DE}" type="datetimeFigureOut">
              <a:rPr lang="en-US" smtClean="0"/>
              <a:pPr/>
              <a:t>24-Oct-15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011D0-FFE3-4D70-84EC-B6F2D8763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81025-0516-2841-8405-E061D2889C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6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81025-0516-2841-8405-E061D2889C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3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81025-0516-2841-8405-E061D2889C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4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00813" y="6432552"/>
            <a:ext cx="1028968" cy="273049"/>
          </a:xfrm>
        </p:spPr>
        <p:txBody>
          <a:bodyPr/>
          <a:lstStyle/>
          <a:p>
            <a:fld id="{4665E195-C89C-4871-8AE9-903FDB8B6D9D}" type="datetimeFigureOut">
              <a:rPr lang="en-US" smtClean="0"/>
              <a:pPr/>
              <a:t>24-Oct-15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118" y="6432552"/>
            <a:ext cx="4240920" cy="2730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1276" y="6432552"/>
            <a:ext cx="914639" cy="273049"/>
          </a:xfrm>
        </p:spPr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352637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rgbClr val="002060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6716973" cy="3643744"/>
          </a:xfrm>
        </p:spPr>
        <p:txBody>
          <a:bodyPr>
            <a:normAutofit/>
          </a:bodyPr>
          <a:lstStyle>
            <a:lvl1pPr>
              <a:defRPr sz="300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09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pPr/>
              <a:t>24-Oct-15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24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pPr/>
              <a:t>24-Oct-15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65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00812" y="6460068"/>
            <a:ext cx="1028968" cy="273049"/>
          </a:xfrm>
        </p:spPr>
        <p:txBody>
          <a:bodyPr/>
          <a:lstStyle/>
          <a:p>
            <a:fld id="{4665E195-C89C-4871-8AE9-903FDB8B6D9D}" type="datetimeFigureOut">
              <a:rPr lang="en-US" smtClean="0"/>
              <a:pPr/>
              <a:t>24-Oct-15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117" y="6460068"/>
            <a:ext cx="4240920" cy="2730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1275" y="6460068"/>
            <a:ext cx="914639" cy="273049"/>
          </a:xfrm>
        </p:spPr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7" y="1364673"/>
            <a:ext cx="7153392" cy="489758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270164"/>
            <a:ext cx="7153392" cy="77585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08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pPr/>
              <a:t>24-Oct-15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>
              <a:defRPr sz="4051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11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pPr/>
              <a:t>24-Oct-15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64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pPr/>
              <a:t>24-Oct-15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6516799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73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pPr/>
              <a:t>24-Oct-15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47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pPr/>
              <a:t>24-Oct-15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pPr/>
              <a:t>24-Oct-15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2701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85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Autofit/>
          </a:bodyPr>
          <a:lstStyle>
            <a:lvl1pPr algn="l">
              <a:defRPr sz="2701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47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665E195-C89C-4871-8AE9-903FDB8B6D9D}" type="datetimeFigureOut">
              <a:rPr lang="en-US" smtClean="0"/>
              <a:pPr/>
              <a:t>24-Oct-15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723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sz="2701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83085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282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23179" indent="-1028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926077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74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72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69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Tun Thura Thet</a:t>
            </a:r>
          </a:p>
          <a:p>
            <a:r>
              <a:rPr lang="en-SG" dirty="0" smtClean="0"/>
              <a:t>CEO</a:t>
            </a:r>
          </a:p>
          <a:p>
            <a:r>
              <a:rPr lang="en-SG" dirty="0" smtClean="0"/>
              <a:t>Myanmar Information Technology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SG" sz="5400" dirty="0" smtClean="0"/>
              <a:t>Millennials 2.0</a:t>
            </a:r>
            <a:r>
              <a:rPr lang="en-SG" sz="3600" dirty="0" smtClean="0"/>
              <a:t/>
            </a:r>
            <a:br>
              <a:rPr lang="en-SG" sz="3600" dirty="0" smtClean="0"/>
            </a:br>
            <a:r>
              <a:rPr lang="en-SG" sz="3600" dirty="0" smtClean="0"/>
              <a:t>Youth,</a:t>
            </a:r>
            <a:br>
              <a:rPr lang="en-SG" sz="3600" dirty="0" smtClean="0"/>
            </a:br>
            <a:r>
              <a:rPr lang="en-SG" sz="3600" dirty="0" smtClean="0"/>
              <a:t>Innovation and </a:t>
            </a:r>
            <a:br>
              <a:rPr lang="en-SG" sz="3600" dirty="0" smtClean="0"/>
            </a:br>
            <a:r>
              <a:rPr lang="en-SG" sz="3600" dirty="0" smtClean="0"/>
              <a:t>Success</a:t>
            </a:r>
            <a:endParaRPr lang="en-US" sz="3600" dirty="0"/>
          </a:p>
        </p:txBody>
      </p:sp>
      <p:pic>
        <p:nvPicPr>
          <p:cNvPr id="1026" name="Picture 2" descr="C:\Users\Today 07\Desktop\CEO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85" y="178091"/>
            <a:ext cx="2049933" cy="152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Millennial Entrepreneurs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26" r="31482"/>
          <a:stretch/>
        </p:blipFill>
        <p:spPr>
          <a:xfrm>
            <a:off x="893618" y="1686135"/>
            <a:ext cx="4260273" cy="40839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02872" y="1686135"/>
            <a:ext cx="18222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Berlin Sans FB Demi" panose="020E0802020502020306" pitchFamily="34" charset="0"/>
              </a:rPr>
              <a:t>Elizabeth Holmes</a:t>
            </a:r>
          </a:p>
          <a:p>
            <a:r>
              <a:rPr lang="en-US" sz="1600" dirty="0"/>
              <a:t>America's Youngest Female Billionaire Explains How She's Transforming Medicine</a:t>
            </a:r>
          </a:p>
          <a:p>
            <a:r>
              <a:rPr lang="en-US" sz="1600" dirty="0"/>
              <a:t>Net Worth $4.5 billion</a:t>
            </a:r>
          </a:p>
          <a:p>
            <a:r>
              <a:rPr lang="en-US" sz="1600" dirty="0"/>
              <a:t>Born Feb, 1984</a:t>
            </a:r>
          </a:p>
          <a:p>
            <a:r>
              <a:rPr lang="en-SG" sz="1600" dirty="0"/>
              <a:t>(Stanford dropout)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66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Teen Millionaires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9914" y="2043930"/>
            <a:ext cx="297316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Yahoo Buys </a:t>
            </a:r>
          </a:p>
          <a:p>
            <a:r>
              <a:rPr lang="en-US" sz="1600" dirty="0"/>
              <a:t>News App From British Teenager </a:t>
            </a:r>
          </a:p>
          <a:p>
            <a:r>
              <a:rPr lang="en-US" sz="1600" dirty="0"/>
              <a:t>For  </a:t>
            </a:r>
            <a:r>
              <a:rPr lang="en-US" sz="2800" dirty="0"/>
              <a:t>$30 Million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5" t="3106" r="11016"/>
          <a:stretch/>
        </p:blipFill>
        <p:spPr>
          <a:xfrm>
            <a:off x="881248" y="2043930"/>
            <a:ext cx="4680548" cy="3608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50009" y="3903486"/>
            <a:ext cx="2635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Nick </a:t>
            </a:r>
            <a:r>
              <a:rPr lang="en-US" sz="1600" dirty="0" err="1"/>
              <a:t>D’Aloisio</a:t>
            </a:r>
            <a:r>
              <a:rPr lang="en-US" sz="1600" dirty="0"/>
              <a:t>, 17, of Britain, developed his news-reading app when he was only 15.</a:t>
            </a:r>
          </a:p>
        </p:txBody>
      </p:sp>
    </p:spTree>
    <p:extLst>
      <p:ext uri="{BB962C8B-B14F-4D97-AF65-F5344CB8AC3E}">
        <p14:creationId xmlns:p14="http://schemas.microsoft.com/office/powerpoint/2010/main" val="2012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Entrepreneurship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893" y="3042351"/>
            <a:ext cx="6565979" cy="142854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SG" sz="2800" dirty="0">
                <a:latin typeface="Berlin Sans FB" panose="020E0602020502020306" pitchFamily="34" charset="0"/>
              </a:rPr>
              <a:t>IDEAS are important.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SG" sz="2800" dirty="0">
                <a:latin typeface="Berlin Sans FB" panose="020E0602020502020306" pitchFamily="34" charset="0"/>
              </a:rPr>
              <a:t>But, they are cheap and plenty.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SG" sz="900" dirty="0">
              <a:latin typeface="Berlin Sans FB" panose="020E0602020502020306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SG" sz="2800" dirty="0">
                <a:latin typeface="Berlin Sans FB" panose="020E0602020502020306" pitchFamily="34" charset="0"/>
              </a:rPr>
              <a:t>What is precious is an IDEA with PASSION.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SG" sz="1200" dirty="0">
                <a:latin typeface="Berlin Sans FB" panose="020E0602020502020306" pitchFamily="34" charset="0"/>
              </a:rPr>
              <a:t/>
            </a:r>
            <a:br>
              <a:rPr lang="en-SG" sz="1200" dirty="0">
                <a:latin typeface="Berlin Sans FB" panose="020E0602020502020306" pitchFamily="34" charset="0"/>
              </a:rPr>
            </a:br>
            <a:endParaRPr lang="en-SG" sz="1200" dirty="0">
              <a:latin typeface="Berlin Sans FB" panose="020E0602020502020306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SG" sz="1200" dirty="0">
              <a:latin typeface="Berlin Sans FB" panose="020E0602020502020306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SG" sz="1600" dirty="0">
                <a:latin typeface="Berlin Sans FB" panose="020E0602020502020306" pitchFamily="34" charset="0"/>
              </a:rPr>
              <a:t>You need not to worry about people stealing our IDEAS.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SG" sz="1600" dirty="0">
                <a:latin typeface="Berlin Sans FB" panose="020E0602020502020306" pitchFamily="34" charset="0"/>
              </a:rPr>
              <a:t>One can steal your ideas but never your PASSION. </a:t>
            </a:r>
            <a:r>
              <a:rPr lang="en-SG" sz="2800" dirty="0"/>
              <a:t/>
            </a:r>
            <a:br>
              <a:rPr lang="en-SG" sz="2800" dirty="0"/>
            </a:b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271514" y="530170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4" y="1313722"/>
            <a:ext cx="1759530" cy="1588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314" y="1744720"/>
            <a:ext cx="1272171" cy="9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Visionary &amp; Idea Generator</a:t>
            </a:r>
          </a:p>
          <a:p>
            <a:r>
              <a:rPr lang="en-US" dirty="0" smtClean="0"/>
              <a:t>Unafraid </a:t>
            </a:r>
            <a:r>
              <a:rPr lang="en-US" dirty="0"/>
              <a:t>of </a:t>
            </a:r>
            <a:r>
              <a:rPr lang="en-US" dirty="0" smtClean="0"/>
              <a:t>Failures</a:t>
            </a:r>
          </a:p>
          <a:p>
            <a:r>
              <a:rPr lang="en-US" dirty="0" smtClean="0"/>
              <a:t>Think Outside-the-box </a:t>
            </a:r>
            <a:endParaRPr lang="en-US" dirty="0"/>
          </a:p>
          <a:p>
            <a:r>
              <a:rPr lang="en-US" dirty="0"/>
              <a:t>Unconstrained by </a:t>
            </a:r>
            <a:r>
              <a:rPr lang="en-US" dirty="0" smtClean="0"/>
              <a:t>Feasibility</a:t>
            </a:r>
          </a:p>
          <a:p>
            <a:r>
              <a:rPr lang="en-US" dirty="0" smtClean="0"/>
              <a:t>Disruptive Ideas</a:t>
            </a:r>
            <a:r>
              <a:rPr lang="en-US" dirty="0"/>
              <a:t> </a:t>
            </a:r>
            <a:r>
              <a:rPr lang="en-US" dirty="0" smtClean="0"/>
              <a:t>&amp; Technologies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092" y="4251739"/>
            <a:ext cx="1704441" cy="1317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513" y="4251739"/>
            <a:ext cx="2225414" cy="1044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2207">
            <a:off x="3915989" y="4632806"/>
            <a:ext cx="1430423" cy="4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Pragmatic and Realistic </a:t>
            </a:r>
          </a:p>
          <a:p>
            <a:r>
              <a:rPr lang="en-US" dirty="0" smtClean="0"/>
              <a:t>Action-oriented</a:t>
            </a:r>
          </a:p>
          <a:p>
            <a:r>
              <a:rPr lang="en-US" dirty="0" smtClean="0"/>
              <a:t>Capable achieving ambitious goals</a:t>
            </a:r>
          </a:p>
          <a:p>
            <a:r>
              <a:rPr lang="en-US" dirty="0" smtClean="0"/>
              <a:t>Focused and determined</a:t>
            </a:r>
          </a:p>
          <a:p>
            <a:r>
              <a:rPr lang="en-US" dirty="0" smtClean="0"/>
              <a:t>Good motivator to self and others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797" y="4343597"/>
            <a:ext cx="2390920" cy="170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Movers</a:t>
            </a:r>
            <a:r>
              <a:rPr lang="en-SG" dirty="0" smtClean="0"/>
              <a:t>, </a:t>
            </a:r>
            <a:r>
              <a:rPr lang="en-US" dirty="0" smtClean="0"/>
              <a:t>Shakers</a:t>
            </a:r>
            <a:r>
              <a:rPr lang="en-SG" dirty="0"/>
              <a:t> </a:t>
            </a:r>
            <a:r>
              <a:rPr lang="en-SG" dirty="0" smtClean="0"/>
              <a:t>and Shapers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6947" indent="-336947">
              <a:buNone/>
              <a:tabLst>
                <a:tab pos="601266" algn="l"/>
              </a:tabLst>
            </a:pPr>
            <a:r>
              <a:rPr lang="en-SG" sz="1800" b="1" dirty="0"/>
              <a:t>Movers</a:t>
            </a:r>
            <a:endParaRPr lang="en-US" sz="1800" b="1" dirty="0"/>
          </a:p>
          <a:p>
            <a:pPr marL="336947" indent="-336947">
              <a:tabLst>
                <a:tab pos="601266" algn="l"/>
              </a:tabLst>
            </a:pPr>
            <a:r>
              <a:rPr lang="en-US" dirty="0" smtClean="0"/>
              <a:t>Takes Initiatives</a:t>
            </a:r>
          </a:p>
          <a:p>
            <a:pPr marL="336947" indent="-336947">
              <a:tabLst>
                <a:tab pos="601266" algn="l"/>
              </a:tabLst>
            </a:pPr>
            <a:r>
              <a:rPr lang="en-US" dirty="0" smtClean="0"/>
              <a:t>Proactive to </a:t>
            </a:r>
            <a:r>
              <a:rPr lang="en-US" dirty="0"/>
              <a:t>Change</a:t>
            </a:r>
          </a:p>
          <a:p>
            <a:pPr marL="336947" indent="-336947">
              <a:buNone/>
              <a:tabLst>
                <a:tab pos="601266" algn="l"/>
              </a:tabLst>
            </a:pPr>
            <a:r>
              <a:rPr lang="en-SG" sz="1800" b="1" dirty="0"/>
              <a:t>Shakers</a:t>
            </a:r>
            <a:endParaRPr lang="en-US" sz="1800" b="1" dirty="0"/>
          </a:p>
          <a:p>
            <a:pPr marL="336947" indent="-336947">
              <a:tabLst>
                <a:tab pos="601266" algn="l"/>
              </a:tabLst>
            </a:pPr>
            <a:r>
              <a:rPr lang="en-US" dirty="0" smtClean="0"/>
              <a:t>Highly Influential </a:t>
            </a:r>
          </a:p>
          <a:p>
            <a:pPr marL="336947" indent="-336947">
              <a:tabLst>
                <a:tab pos="601266" algn="l"/>
              </a:tabLst>
            </a:pPr>
            <a:r>
              <a:rPr lang="en-US" dirty="0" smtClean="0"/>
              <a:t>Vocal and Articulated</a:t>
            </a:r>
          </a:p>
          <a:p>
            <a:pPr marL="336947" indent="-336947">
              <a:buNone/>
              <a:tabLst>
                <a:tab pos="601266" algn="l"/>
              </a:tabLst>
            </a:pPr>
            <a:r>
              <a:rPr lang="en-SG" sz="1650" b="1" dirty="0"/>
              <a:t>Shapers</a:t>
            </a:r>
            <a:endParaRPr lang="en-US" sz="1650" b="1" dirty="0"/>
          </a:p>
          <a:p>
            <a:pPr marL="336947" indent="-336947">
              <a:tabLst>
                <a:tab pos="601266" algn="l"/>
              </a:tabLst>
            </a:pPr>
            <a:r>
              <a:rPr lang="en-US" dirty="0" smtClean="0"/>
              <a:t>Mentors and Coaches</a:t>
            </a:r>
            <a:endParaRPr lang="en-US" dirty="0"/>
          </a:p>
          <a:p>
            <a:pPr marL="336947" indent="-336947">
              <a:tabLst>
                <a:tab pos="601266" algn="l"/>
              </a:tabLst>
            </a:pPr>
            <a:r>
              <a:rPr lang="en-US" dirty="0" smtClean="0"/>
              <a:t>Inspiration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612" y="1712504"/>
            <a:ext cx="2754279" cy="1838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611" y="3869342"/>
            <a:ext cx="2754279" cy="19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8391" y="1641631"/>
            <a:ext cx="4624936" cy="1947413"/>
          </a:xfrm>
        </p:spPr>
        <p:txBody>
          <a:bodyPr>
            <a:normAutofit fontScale="85000" lnSpcReduction="20000"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SG" dirty="0"/>
              <a:t>Implementation of startup practices within a large organization producing valued innovation.</a:t>
            </a:r>
            <a:endParaRPr lang="en-US" dirty="0"/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SG" dirty="0"/>
              <a:t>Successful adaptation of entrepreneurial attitudes and strategies inside a large organization.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SG" dirty="0"/>
              <a:t>A kind of </a:t>
            </a:r>
            <a:r>
              <a:rPr lang="en-SG" dirty="0" smtClean="0"/>
              <a:t>a Special </a:t>
            </a:r>
            <a:r>
              <a:rPr lang="en-SG" dirty="0"/>
              <a:t>Economic </a:t>
            </a:r>
            <a:r>
              <a:rPr lang="en-SG" dirty="0" smtClean="0"/>
              <a:t>Zone </a:t>
            </a:r>
            <a:endParaRPr lang="en-SG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err="1"/>
              <a:t>Intrapreneurship</a:t>
            </a:r>
            <a:r>
              <a:rPr lang="en-SG" dirty="0"/>
              <a:t> </a:t>
            </a:r>
            <a:r>
              <a:rPr lang="en-SG" sz="2100" dirty="0"/>
              <a:t>(Internal Entrepreneurship)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598" y="4039039"/>
            <a:ext cx="3222634" cy="1289054"/>
          </a:xfrm>
          <a:prstGeom prst="rect">
            <a:avLst/>
          </a:prstGeom>
        </p:spPr>
      </p:pic>
      <p:pic>
        <p:nvPicPr>
          <p:cNvPr id="5" name="Picture 4" descr="http://savvyseniorswork.com/wp-content/uploads/2014/08/intrapreneurship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6354" y="4171416"/>
            <a:ext cx="2312707" cy="10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664" y="1947149"/>
            <a:ext cx="1784134" cy="1336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3436" y="3397631"/>
            <a:ext cx="2244180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SG" sz="900" dirty="0">
                <a:latin typeface="Berlin Sans FB Demi" panose="020E0802020502020306" pitchFamily="34" charset="0"/>
              </a:rPr>
              <a:t>Rovio Entertainment</a:t>
            </a:r>
            <a:endParaRPr lang="en-SG" sz="1350" dirty="0">
              <a:latin typeface="Berlin Sans FB Demi" panose="020E0802020502020306" pitchFamily="34" charset="0"/>
            </a:endParaRPr>
          </a:p>
          <a:p>
            <a:r>
              <a:rPr lang="en-SG" sz="1350" dirty="0">
                <a:latin typeface="Berlin Sans FB Demi" panose="020E0802020502020306" pitchFamily="34" charset="0"/>
              </a:rPr>
              <a:t>244 M Revenue</a:t>
            </a:r>
            <a:endParaRPr lang="en-US" sz="135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5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MEGA Technological Trends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834" y="3267958"/>
            <a:ext cx="1213587" cy="885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5135" y="2633735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2400" dirty="0"/>
              <a:t>Cloud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813" y="259039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2400" dirty="0"/>
              <a:t>Social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7649" y="2590391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2400" dirty="0"/>
              <a:t>Mobile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180" y="3045896"/>
            <a:ext cx="1100483" cy="997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773" y="4309726"/>
            <a:ext cx="1163615" cy="8162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039" y="3161609"/>
            <a:ext cx="1162175" cy="8408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4767" y="2633735"/>
            <a:ext cx="135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2400" dirty="0"/>
              <a:t>Big Data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926" y="4219224"/>
            <a:ext cx="915737" cy="6104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923" y="4309726"/>
            <a:ext cx="1238718" cy="8243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32" y="3049234"/>
            <a:ext cx="1305701" cy="8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5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Facebook and Myanmar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23" y="1530422"/>
            <a:ext cx="7271154" cy="37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Hack Challenge Myanmar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452" y="1413108"/>
            <a:ext cx="2630144" cy="2674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456" y="4190999"/>
            <a:ext cx="3659140" cy="244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72" y="4241224"/>
            <a:ext cx="2326383" cy="1550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17" y="1413108"/>
            <a:ext cx="4987636" cy="26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Today’s Topic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55" r="30914"/>
          <a:stretch/>
        </p:blipFill>
        <p:spPr>
          <a:xfrm>
            <a:off x="1921934" y="1338619"/>
            <a:ext cx="4766733" cy="46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More Myanmar Stories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17" y="1401974"/>
            <a:ext cx="3158913" cy="377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818" y="1401974"/>
            <a:ext cx="3975855" cy="2464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908" y="4177205"/>
            <a:ext cx="3227600" cy="20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9701" y="1013063"/>
            <a:ext cx="5103661" cy="9211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E-Commerce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3447003" y="2894534"/>
            <a:ext cx="4215330" cy="72008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2800" dirty="0"/>
              <a:t>469B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1,285M</a:t>
            </a:r>
            <a:endParaRPr lang="en-US" sz="2800" dirty="0">
              <a:solidFill>
                <a:srgbClr val="8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8" y="2724902"/>
            <a:ext cx="1607509" cy="514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72" y="4014870"/>
            <a:ext cx="1292729" cy="258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41" y="4862727"/>
            <a:ext cx="508951" cy="502165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3447003" y="3902646"/>
            <a:ext cx="39412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rgbClr val="BFBFBF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61B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167M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447002" y="4991154"/>
            <a:ext cx="384983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rgbClr val="BFBFBF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56B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156M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1288" y="2326006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Daily Sales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43" y="729098"/>
            <a:ext cx="1596908" cy="1596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7786" y="5434235"/>
            <a:ext cx="2070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 smtClean="0">
                <a:solidFill>
                  <a:srgbClr val="002060"/>
                </a:solidFill>
              </a:rPr>
              <a:t>100 </a:t>
            </a:r>
            <a:r>
              <a:rPr lang="en-SG" sz="1200" dirty="0">
                <a:solidFill>
                  <a:srgbClr val="002060"/>
                </a:solidFill>
              </a:rPr>
              <a:t>computers per minute</a:t>
            </a:r>
          </a:p>
        </p:txBody>
      </p:sp>
    </p:spTree>
    <p:extLst>
      <p:ext uri="{BB962C8B-B14F-4D97-AF65-F5344CB8AC3E}">
        <p14:creationId xmlns:p14="http://schemas.microsoft.com/office/powerpoint/2010/main" val="30196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4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E-Commerce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7" y="1938867"/>
            <a:ext cx="7153392" cy="4323388"/>
          </a:xfrm>
        </p:spPr>
        <p:txBody>
          <a:bodyPr/>
          <a:lstStyle/>
          <a:p>
            <a:r>
              <a:rPr lang="en-SG" dirty="0" smtClean="0"/>
              <a:t>E-Commerce</a:t>
            </a:r>
          </a:p>
          <a:p>
            <a:endParaRPr lang="en-SG" dirty="0" smtClean="0"/>
          </a:p>
          <a:p>
            <a:r>
              <a:rPr lang="en-SG" dirty="0" smtClean="0"/>
              <a:t>M-Commerce - Mobile</a:t>
            </a:r>
            <a:endParaRPr lang="en-US" dirty="0"/>
          </a:p>
          <a:p>
            <a:endParaRPr lang="en-SG" dirty="0" smtClean="0"/>
          </a:p>
          <a:p>
            <a:r>
              <a:rPr lang="en-SG" dirty="0" smtClean="0"/>
              <a:t>S-Commerce – Social</a:t>
            </a:r>
          </a:p>
          <a:p>
            <a:endParaRPr lang="en-SG" dirty="0"/>
          </a:p>
          <a:p>
            <a:r>
              <a:rPr lang="en-SG" dirty="0" smtClean="0"/>
              <a:t>Omni Channel</a:t>
            </a:r>
          </a:p>
          <a:p>
            <a:endParaRPr lang="en-SG" dirty="0" smtClean="0"/>
          </a:p>
        </p:txBody>
      </p:sp>
      <p:pic>
        <p:nvPicPr>
          <p:cNvPr id="1028" name="Picture 4" descr="Image result for ecomme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545" y="2453328"/>
            <a:ext cx="3655017" cy="211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67" y="440717"/>
            <a:ext cx="7381300" cy="543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nline shopping fail! A woman in China has been left disgruntled after the daring dress she bought online fell short of her expectation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29" y="2892999"/>
            <a:ext cx="1645244" cy="339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363" y="2893000"/>
            <a:ext cx="1645244" cy="3392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109" y="449586"/>
            <a:ext cx="5689806" cy="230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853" y="434361"/>
            <a:ext cx="4712616" cy="1716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068" y="2669644"/>
            <a:ext cx="2026794" cy="1072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853" y="2150533"/>
            <a:ext cx="4712616" cy="37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Code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your target </a:t>
            </a:r>
            <a:r>
              <a:rPr lang="en-US" b="1" dirty="0"/>
              <a:t>M</a:t>
            </a:r>
            <a:r>
              <a:rPr lang="en-US" b="1" dirty="0" smtClean="0"/>
              <a:t>arket</a:t>
            </a:r>
            <a:r>
              <a:rPr lang="en-US" dirty="0" smtClean="0"/>
              <a:t> and </a:t>
            </a:r>
            <a:r>
              <a:rPr lang="en-US" b="1" dirty="0" smtClean="0"/>
              <a:t>Users</a:t>
            </a:r>
          </a:p>
          <a:p>
            <a:r>
              <a:rPr lang="en-US" dirty="0" smtClean="0"/>
              <a:t>Focus on your </a:t>
            </a:r>
            <a:r>
              <a:rPr lang="en-US" b="1" dirty="0"/>
              <a:t>S</a:t>
            </a:r>
            <a:r>
              <a:rPr lang="en-US" b="1" dirty="0" smtClean="0"/>
              <a:t>trengths</a:t>
            </a:r>
          </a:p>
          <a:p>
            <a:r>
              <a:rPr lang="en-US" dirty="0" smtClean="0"/>
              <a:t>Be </a:t>
            </a:r>
            <a:r>
              <a:rPr lang="en-US" b="1" dirty="0" smtClean="0"/>
              <a:t>Brave</a:t>
            </a:r>
            <a:r>
              <a:rPr lang="en-US" dirty="0" smtClean="0"/>
              <a:t> but </a:t>
            </a:r>
            <a:r>
              <a:rPr lang="en-US" b="1" dirty="0" smtClean="0"/>
              <a:t>Wise</a:t>
            </a:r>
          </a:p>
          <a:p>
            <a:r>
              <a:rPr lang="en-US" dirty="0" smtClean="0"/>
              <a:t>It is all about </a:t>
            </a:r>
            <a:r>
              <a:rPr lang="en-US" b="1" dirty="0" smtClean="0"/>
              <a:t>Teamwork</a:t>
            </a:r>
            <a:r>
              <a:rPr lang="en-US" dirty="0" smtClean="0"/>
              <a:t> not </a:t>
            </a:r>
            <a:r>
              <a:rPr lang="en-US" b="1" dirty="0" smtClean="0"/>
              <a:t>Group-work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the Result</a:t>
            </a:r>
            <a:r>
              <a:rPr lang="en-US" dirty="0" smtClean="0"/>
              <a:t>” matters, not “</a:t>
            </a:r>
            <a:r>
              <a:rPr lang="en-US" b="1" dirty="0" smtClean="0"/>
              <a:t>the excuses</a:t>
            </a:r>
            <a:r>
              <a:rPr lang="en-US" dirty="0" smtClean="0"/>
              <a:t>”</a:t>
            </a:r>
          </a:p>
          <a:p>
            <a:r>
              <a:rPr lang="en-SG" dirty="0" smtClean="0"/>
              <a:t>Remember we need DOERs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593" y="5257801"/>
            <a:ext cx="218360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Rounding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Entrepreneurs are - </a:t>
            </a:r>
            <a:r>
              <a:rPr lang="en-SG" dirty="0">
                <a:latin typeface="Berlin Sans FB Demi" panose="020E0802020502020306" pitchFamily="34" charset="0"/>
              </a:rPr>
              <a:t>Self-made Founders</a:t>
            </a:r>
            <a:r>
              <a:rPr lang="en-SG" dirty="0"/>
              <a:t>.</a:t>
            </a:r>
          </a:p>
          <a:p>
            <a:r>
              <a:rPr lang="en-SG" dirty="0"/>
              <a:t>Entrepreneurship is about - </a:t>
            </a:r>
            <a:r>
              <a:rPr lang="en-SG" dirty="0">
                <a:latin typeface="Berlin Sans FB Demi" panose="020E0802020502020306" pitchFamily="34" charset="0"/>
              </a:rPr>
              <a:t>Idea + Passion </a:t>
            </a:r>
          </a:p>
          <a:p>
            <a:endParaRPr lang="en-US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4761" y="3172952"/>
            <a:ext cx="3150630" cy="22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8505" y="1360824"/>
            <a:ext cx="4694003" cy="3225577"/>
          </a:xfrm>
        </p:spPr>
        <p:txBody>
          <a:bodyPr>
            <a:normAutofit/>
          </a:bodyPr>
          <a:lstStyle/>
          <a:p>
            <a:pPr marL="34299" indent="0" algn="ctr">
              <a:lnSpc>
                <a:spcPct val="100000"/>
              </a:lnSpc>
              <a:buNone/>
            </a:pPr>
            <a:r>
              <a:rPr lang="en-SG" sz="2800" dirty="0" smtClean="0">
                <a:latin typeface="Arial Black" panose="020B0A04020102020204" pitchFamily="34" charset="0"/>
              </a:rPr>
              <a:t>Youth</a:t>
            </a:r>
          </a:p>
          <a:p>
            <a:pPr marL="34299" indent="0" algn="ctr">
              <a:lnSpc>
                <a:spcPct val="100000"/>
              </a:lnSpc>
              <a:buNone/>
            </a:pPr>
            <a:r>
              <a:rPr lang="en-SG" sz="2800" dirty="0" smtClean="0">
                <a:latin typeface="Arial Black" panose="020B0A04020102020204" pitchFamily="34" charset="0"/>
              </a:rPr>
              <a:t>+</a:t>
            </a:r>
          </a:p>
          <a:p>
            <a:pPr marL="34299" indent="0" algn="ctr">
              <a:lnSpc>
                <a:spcPct val="100000"/>
              </a:lnSpc>
              <a:buNone/>
            </a:pPr>
            <a:r>
              <a:rPr lang="en-SG" sz="2800" dirty="0" smtClean="0">
                <a:latin typeface="Arial Black" panose="020B0A04020102020204" pitchFamily="34" charset="0"/>
              </a:rPr>
              <a:t>Innovation</a:t>
            </a:r>
          </a:p>
          <a:p>
            <a:pPr marL="34299" indent="0" algn="ctr">
              <a:lnSpc>
                <a:spcPct val="100000"/>
              </a:lnSpc>
              <a:buNone/>
            </a:pPr>
            <a:r>
              <a:rPr lang="en-SG" sz="2800" dirty="0">
                <a:latin typeface="Arial Black" panose="020B0A04020102020204" pitchFamily="34" charset="0"/>
              </a:rPr>
              <a:t>=</a:t>
            </a:r>
            <a:endParaRPr lang="en-SG" sz="2800" dirty="0" smtClean="0">
              <a:latin typeface="Arial Black" panose="020B0A04020102020204" pitchFamily="34" charset="0"/>
            </a:endParaRPr>
          </a:p>
          <a:p>
            <a:pPr marL="34299" indent="0" algn="ctr">
              <a:lnSpc>
                <a:spcPct val="100000"/>
              </a:lnSpc>
              <a:buNone/>
            </a:pPr>
            <a:r>
              <a:rPr lang="en-SG" sz="2800" dirty="0" smtClean="0">
                <a:latin typeface="Arial Black" panose="020B0A04020102020204" pitchFamily="34" charset="0"/>
              </a:rPr>
              <a:t>Success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0134">
            <a:off x="1109526" y="1656774"/>
            <a:ext cx="2396780" cy="2398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305" y="5077467"/>
            <a:ext cx="2454233" cy="15638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0883" y="4217069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Philip </a:t>
            </a:r>
            <a:r>
              <a:rPr lang="en-US" dirty="0" smtClean="0"/>
              <a:t>Kotler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9575" y="4277936"/>
            <a:ext cx="15342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SG" dirty="0" smtClean="0">
                <a:solidFill>
                  <a:schemeClr val="bg1">
                    <a:lumMod val="75000"/>
                  </a:schemeClr>
                </a:solidFill>
              </a:rPr>
              <a:t>Yangon, 2014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7" y="1364673"/>
            <a:ext cx="7153392" cy="468294"/>
          </a:xfrm>
        </p:spPr>
        <p:txBody>
          <a:bodyPr>
            <a:noAutofit/>
          </a:bodyPr>
          <a:lstStyle/>
          <a:p>
            <a:pPr marL="34290" indent="0" algn="ctr">
              <a:buNone/>
            </a:pPr>
            <a:r>
              <a:rPr lang="en-US" sz="2800" dirty="0" smtClean="0"/>
              <a:t>Persons </a:t>
            </a:r>
            <a:r>
              <a:rPr lang="en-US" sz="2800" dirty="0"/>
              <a:t>reaching young adulthood around the year </a:t>
            </a:r>
            <a:r>
              <a:rPr lang="en-US" sz="2800" dirty="0" smtClean="0"/>
              <a:t>2000.</a:t>
            </a:r>
          </a:p>
          <a:p>
            <a:endParaRPr lang="en-SG" sz="2800" dirty="0"/>
          </a:p>
          <a:p>
            <a:endParaRPr lang="en-SG" sz="2800" dirty="0" smtClean="0"/>
          </a:p>
          <a:p>
            <a:endParaRPr lang="en-SG" sz="2800" dirty="0"/>
          </a:p>
          <a:p>
            <a:pPr marL="34290" indent="0">
              <a:buNone/>
            </a:pPr>
            <a:endParaRPr lang="en-SG" sz="2800" dirty="0"/>
          </a:p>
          <a:p>
            <a:endParaRPr lang="en-SG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Who are Millennials?</a:t>
            </a:r>
            <a:endParaRPr lang="en-US" dirty="0"/>
          </a:p>
        </p:txBody>
      </p:sp>
      <p:pic>
        <p:nvPicPr>
          <p:cNvPr id="5" name="Picture 2" descr="http://www.outsidethebeltway.com/wp-content/uploads/2013/05/millenni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348" y="2218429"/>
            <a:ext cx="5055401" cy="27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9813" y="53302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" indent="0" algn="ctr">
              <a:buNone/>
            </a:pPr>
            <a:r>
              <a:rPr lang="en-US" sz="2400" dirty="0"/>
              <a:t>“The industry brims with theories on what makes millennials tick."</a:t>
            </a:r>
          </a:p>
        </p:txBody>
      </p:sp>
    </p:spTree>
    <p:extLst>
      <p:ext uri="{BB962C8B-B14F-4D97-AF65-F5344CB8AC3E}">
        <p14:creationId xmlns:p14="http://schemas.microsoft.com/office/powerpoint/2010/main" val="201350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nathanstrom.files.wordpress.com/2011/06/millennial-cultur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733" y="780760"/>
            <a:ext cx="5937441" cy="55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092" y="1907017"/>
            <a:ext cx="2620487" cy="1736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What About Millennials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Millennials love innovation</a:t>
            </a:r>
            <a:endParaRPr lang="en-US" dirty="0"/>
          </a:p>
        </p:txBody>
      </p:sp>
      <p:pic>
        <p:nvPicPr>
          <p:cNvPr id="7170" name="Picture 2" descr="http://www.thindifference.com/wp-content/uploads/2014/02/Innovative-Millennials-Deloitte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86"/>
          <a:stretch/>
        </p:blipFill>
        <p:spPr bwMode="auto">
          <a:xfrm>
            <a:off x="403070" y="2050358"/>
            <a:ext cx="7549439" cy="416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edia.npr.org/assets/img/2014/07/14/millennials-save-america-93cecf1351ba6a545a42cdbbba05ae0451b45a8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928" y="1138760"/>
            <a:ext cx="2342687" cy="175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Social and Environmental friendly</a:t>
            </a:r>
            <a:endParaRPr lang="en-US" dirty="0"/>
          </a:p>
        </p:txBody>
      </p:sp>
      <p:pic>
        <p:nvPicPr>
          <p:cNvPr id="2056" name="Picture 8" descr="http://thatsnickq.com/wp-content/uploads/2014/04/MillennialsFeature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713" y="1660582"/>
            <a:ext cx="2853270" cy="13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onecomm.com/stuff/contentmgr/files/0/24999e92cbd9391158dbc43797e578d7/misc/millennials_and_cause_info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83" y="2521798"/>
            <a:ext cx="5314132" cy="36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Millennial Consumers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070568" y="1610477"/>
            <a:ext cx="1476881" cy="897718"/>
          </a:xfrm>
          <a:prstGeom prst="wedgeRoundRectCallout">
            <a:avLst>
              <a:gd name="adj1" fmla="val 122557"/>
              <a:gd name="adj2" fmla="val 176580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1350" dirty="0">
                <a:solidFill>
                  <a:schemeClr val="bg1"/>
                </a:solidFill>
                <a:latin typeface="Bauhaus 93" panose="04030905020B02020C02" pitchFamily="82" charset="0"/>
              </a:rPr>
              <a:t>Know </a:t>
            </a:r>
          </a:p>
          <a:p>
            <a:pPr algn="ctr"/>
            <a:r>
              <a:rPr lang="en-SG" sz="1350" dirty="0">
                <a:solidFill>
                  <a:schemeClr val="bg1"/>
                </a:solidFill>
                <a:latin typeface="Bauhaus 93" panose="04030905020B02020C02" pitchFamily="82" charset="0"/>
              </a:rPr>
              <a:t>Me</a:t>
            </a:r>
            <a:endParaRPr lang="en-US" sz="135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215554" y="1634170"/>
            <a:ext cx="1597570" cy="897718"/>
          </a:xfrm>
          <a:prstGeom prst="wedgeRoundRectCallout">
            <a:avLst>
              <a:gd name="adj1" fmla="val 2661"/>
              <a:gd name="adj2" fmla="val 147699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1350" dirty="0">
                <a:solidFill>
                  <a:schemeClr val="bg1"/>
                </a:solidFill>
                <a:latin typeface="Bauhaus 93" panose="04030905020B02020C02" pitchFamily="82" charset="0"/>
              </a:rPr>
              <a:t>Empower </a:t>
            </a:r>
          </a:p>
          <a:p>
            <a:pPr algn="ctr"/>
            <a:r>
              <a:rPr lang="en-SG" sz="1350" dirty="0">
                <a:solidFill>
                  <a:schemeClr val="bg1"/>
                </a:solidFill>
                <a:latin typeface="Bauhaus 93" panose="04030905020B02020C02" pitchFamily="82" charset="0"/>
              </a:rPr>
              <a:t>Me</a:t>
            </a:r>
            <a:endParaRPr lang="en-US" sz="135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480500" y="1624222"/>
            <a:ext cx="1472172" cy="897718"/>
          </a:xfrm>
          <a:prstGeom prst="wedgeRoundRectCallout">
            <a:avLst>
              <a:gd name="adj1" fmla="val -113395"/>
              <a:gd name="adj2" fmla="val 154918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1350" dirty="0">
                <a:solidFill>
                  <a:schemeClr val="bg1"/>
                </a:solidFill>
                <a:latin typeface="Bauhaus 93" panose="04030905020B02020C02" pitchFamily="82" charset="0"/>
              </a:rPr>
              <a:t>WOW </a:t>
            </a:r>
          </a:p>
          <a:p>
            <a:pPr algn="ctr"/>
            <a:r>
              <a:rPr lang="en-SG" sz="1350" dirty="0">
                <a:solidFill>
                  <a:schemeClr val="bg1"/>
                </a:solidFill>
                <a:latin typeface="Bauhaus 93" panose="04030905020B02020C02" pitchFamily="82" charset="0"/>
              </a:rPr>
              <a:t>Me</a:t>
            </a:r>
            <a:endParaRPr lang="en-US" sz="135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pic>
        <p:nvPicPr>
          <p:cNvPr id="6" name="Picture 2" descr="http://thatsnickq.com/wp-content/uploads/2014/04/MillennialsFeature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0482" y="9508942"/>
            <a:ext cx="3955531" cy="18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ages.oxynade.netdna-cdn.com/images/custom/bW9naWxlZnM6YThlMWYwMzNlZDljYWY5NmViMjBjNzdlN2RiNGFmMTk/230x230/fit/e4da3b7fbbce2345d7772b0674a318d5?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1443" y="3895663"/>
            <a:ext cx="1463816" cy="8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enerationalguru.com/wp-content/uploads/2011/02/gen-y-millenni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867" y="3770457"/>
            <a:ext cx="3436144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6522" y="5279396"/>
            <a:ext cx="67585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SG" sz="2400" dirty="0">
                <a:latin typeface="Berlin Sans FB Demi" panose="020E0802020502020306" pitchFamily="34" charset="0"/>
              </a:rPr>
              <a:t>IWIC – Incredibly Well Informed </a:t>
            </a:r>
            <a:r>
              <a:rPr lang="en-SG" sz="2400" dirty="0" smtClean="0">
                <a:latin typeface="Berlin Sans FB Demi" panose="020E0802020502020306" pitchFamily="34" charset="0"/>
              </a:rPr>
              <a:t>Consumers</a:t>
            </a:r>
          </a:p>
          <a:p>
            <a:r>
              <a:rPr lang="en-SG" sz="2400" dirty="0" smtClean="0">
                <a:latin typeface="Berlin Sans FB Demi" panose="020E0802020502020306" pitchFamily="34" charset="0"/>
              </a:rPr>
              <a:t>Prosumer – Producer and Consumer of Contents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91" y="3528315"/>
            <a:ext cx="1393374" cy="104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1765" y="1565564"/>
            <a:ext cx="4025762" cy="39426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SG" sz="2600" b="1" dirty="0">
                <a:latin typeface="Berlin Sans FB Demi" panose="020E0802020502020306" pitchFamily="34" charset="0"/>
              </a:rPr>
              <a:t>71%</a:t>
            </a:r>
            <a:r>
              <a:rPr lang="en-SG" sz="2600" dirty="0">
                <a:latin typeface="Berlin Sans FB Demi" panose="020E0802020502020306" pitchFamily="34" charset="0"/>
              </a:rPr>
              <a:t> </a:t>
            </a:r>
            <a:r>
              <a:rPr lang="en-SG" dirty="0" smtClean="0"/>
              <a:t>are interested in becoming Entrepreneurs</a:t>
            </a:r>
            <a:endParaRPr lang="en-US" dirty="0"/>
          </a:p>
          <a:p>
            <a:pPr algn="just"/>
            <a:r>
              <a:rPr lang="en-SG" sz="2600" b="1" dirty="0">
                <a:latin typeface="Berlin Sans FB Demi" panose="020E0802020502020306" pitchFamily="34" charset="0"/>
              </a:rPr>
              <a:t>55% </a:t>
            </a:r>
            <a:r>
              <a:rPr lang="en-SG" dirty="0" smtClean="0"/>
              <a:t>want </a:t>
            </a:r>
            <a:r>
              <a:rPr lang="en-SG" dirty="0"/>
              <a:t>to start own business this </a:t>
            </a:r>
            <a:r>
              <a:rPr lang="en-SG" dirty="0" smtClean="0"/>
              <a:t>year</a:t>
            </a:r>
          </a:p>
          <a:p>
            <a:pPr algn="just"/>
            <a:r>
              <a:rPr lang="en-SG" sz="2600" b="1" dirty="0">
                <a:latin typeface="Berlin Sans FB Demi" panose="020E0802020502020306" pitchFamily="34" charset="0"/>
              </a:rPr>
              <a:t>75% </a:t>
            </a:r>
            <a:r>
              <a:rPr lang="en-SG" dirty="0"/>
              <a:t>of all new jobs </a:t>
            </a:r>
            <a:r>
              <a:rPr lang="en-SG" dirty="0" smtClean="0"/>
              <a:t>are created </a:t>
            </a:r>
            <a:r>
              <a:rPr lang="en-SG" dirty="0"/>
              <a:t>by </a:t>
            </a:r>
            <a:r>
              <a:rPr lang="en-SG" dirty="0" smtClean="0"/>
              <a:t>Entrepreneurs</a:t>
            </a:r>
            <a:endParaRPr lang="en-US" dirty="0" smtClean="0"/>
          </a:p>
          <a:p>
            <a:pPr algn="just"/>
            <a:r>
              <a:rPr lang="en-SG" sz="2600" b="1" dirty="0" smtClean="0">
                <a:latin typeface="Berlin Sans FB Demi" panose="020E0802020502020306" pitchFamily="34" charset="0"/>
              </a:rPr>
              <a:t>23% </a:t>
            </a:r>
            <a:r>
              <a:rPr lang="en-SG" dirty="0" smtClean="0"/>
              <a:t>become entrepreneurs </a:t>
            </a:r>
            <a:r>
              <a:rPr lang="en-SG" dirty="0"/>
              <a:t>as a result of </a:t>
            </a:r>
            <a:r>
              <a:rPr lang="en-SG" dirty="0" smtClean="0"/>
              <a:t>unemployment</a:t>
            </a:r>
          </a:p>
          <a:p>
            <a:pPr algn="just"/>
            <a:r>
              <a:rPr lang="en-SG" dirty="0"/>
              <a:t>Less than</a:t>
            </a:r>
            <a:r>
              <a:rPr lang="en-SG" sz="3500" dirty="0"/>
              <a:t> </a:t>
            </a:r>
            <a:r>
              <a:rPr lang="en-SG" sz="2600" b="1" dirty="0">
                <a:latin typeface="Berlin Sans FB Demi" panose="020E0802020502020306" pitchFamily="34" charset="0"/>
              </a:rPr>
              <a:t>1%</a:t>
            </a:r>
            <a:r>
              <a:rPr lang="en-SG" sz="3500" dirty="0"/>
              <a:t> </a:t>
            </a:r>
            <a:r>
              <a:rPr lang="en-SG" dirty="0"/>
              <a:t>of them come from extremely rich or poor families</a:t>
            </a:r>
            <a:endParaRPr lang="en-US" dirty="0"/>
          </a:p>
          <a:p>
            <a:pPr marL="34290" indent="0" algn="just">
              <a:buNone/>
            </a:pP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Millennial Entrepreneurs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6228" y="5508172"/>
            <a:ext cx="1953355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SG" sz="1200" dirty="0"/>
              <a:t>Source: Entrepreneur.com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957" y="2331368"/>
            <a:ext cx="2857500" cy="18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Millennial Entrepreneurs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5"/>
          <a:stretch/>
        </p:blipFill>
        <p:spPr>
          <a:xfrm>
            <a:off x="3606412" y="1684853"/>
            <a:ext cx="4633778" cy="33166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0382" y="1684853"/>
            <a:ext cx="28613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SG" b="1" dirty="0">
                <a:latin typeface="Berlin Sans FB Demi" panose="020E0802020502020306" pitchFamily="34" charset="0"/>
              </a:rPr>
              <a:t>Mark Zuckerberg</a:t>
            </a:r>
            <a:endParaRPr lang="en-US" b="1" dirty="0">
              <a:latin typeface="Berlin Sans FB Demi" panose="020E0802020502020306" pitchFamily="34" charset="0"/>
            </a:endParaRPr>
          </a:p>
          <a:p>
            <a:pPr algn="r"/>
            <a:r>
              <a:rPr lang="en-SG" dirty="0"/>
              <a:t>Founder and CEO of social networking website Facebook</a:t>
            </a:r>
            <a:endParaRPr lang="en-US" dirty="0"/>
          </a:p>
          <a:p>
            <a:pPr algn="r"/>
            <a:r>
              <a:rPr lang="en-US" dirty="0"/>
              <a:t>Net Worth $33.1 billion</a:t>
            </a:r>
          </a:p>
          <a:p>
            <a:pPr algn="r"/>
            <a:r>
              <a:rPr lang="en-US" dirty="0"/>
              <a:t>Born May, 1984</a:t>
            </a:r>
          </a:p>
          <a:p>
            <a:pPr algn="r"/>
            <a:r>
              <a:rPr lang="en-SG" dirty="0"/>
              <a:t>(Harvard dropout)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Strategy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Strategy" id="{68BA8A9D-6CC0-427E-8DE4-E163F5AECE99}" vid="{7C46AC61-C05C-42C1-A83F-997A5BC090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EFEFB8-71C6-4A9E-8EF9-0768355D7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Strategy</Template>
  <TotalTime>139</TotalTime>
  <Words>434</Words>
  <Application>Microsoft Office PowerPoint</Application>
  <PresentationFormat>On-screen Show (4:3)</PresentationFormat>
  <Paragraphs>129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Strategy</vt:lpstr>
      <vt:lpstr>Millennials 2.0 Youth, Innovation and  Success</vt:lpstr>
      <vt:lpstr>Today’s Topic</vt:lpstr>
      <vt:lpstr>Who are Millennials?</vt:lpstr>
      <vt:lpstr>What About Millennials</vt:lpstr>
      <vt:lpstr>Millennials love innovation</vt:lpstr>
      <vt:lpstr>Social and Environmental friendly</vt:lpstr>
      <vt:lpstr>Millennial Consumers</vt:lpstr>
      <vt:lpstr>Millennial Entrepreneurs</vt:lpstr>
      <vt:lpstr>Millennial Entrepreneurs</vt:lpstr>
      <vt:lpstr>Millennial Entrepreneurs</vt:lpstr>
      <vt:lpstr>Teen Millionaires</vt:lpstr>
      <vt:lpstr>What is Entrepreneurship</vt:lpstr>
      <vt:lpstr>Thinkers</vt:lpstr>
      <vt:lpstr>Doers</vt:lpstr>
      <vt:lpstr>Movers, Shakers and Shapers</vt:lpstr>
      <vt:lpstr>Intrapreneurship (Internal Entrepreneurship)</vt:lpstr>
      <vt:lpstr>MEGA Technological Trends</vt:lpstr>
      <vt:lpstr>Facebook and Myanmar</vt:lpstr>
      <vt:lpstr>Hack Challenge Myanmar </vt:lpstr>
      <vt:lpstr>More Myanmar Stories</vt:lpstr>
      <vt:lpstr>E-Commerce</vt:lpstr>
      <vt:lpstr>E-Commerce Trends</vt:lpstr>
      <vt:lpstr>PowerPoint Presentation</vt:lpstr>
      <vt:lpstr>PowerPoint Presentation</vt:lpstr>
      <vt:lpstr>PowerPoint Presentation</vt:lpstr>
      <vt:lpstr>Breaking the Code of Success</vt:lpstr>
      <vt:lpstr>Rounding Up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Millennials,  Innovation and Success</dc:title>
  <dc:creator>Microsoft account</dc:creator>
  <cp:keywords/>
  <cp:lastModifiedBy>Today 07</cp:lastModifiedBy>
  <cp:revision>21</cp:revision>
  <dcterms:created xsi:type="dcterms:W3CDTF">2015-10-23T06:27:01Z</dcterms:created>
  <dcterms:modified xsi:type="dcterms:W3CDTF">2015-10-24T17:28:55Z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TC034605309991</vt:lpwstr>
  </property>
</Properties>
</file>