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71" r:id="rId4"/>
    <p:sldId id="272" r:id="rId5"/>
    <p:sldId id="282" r:id="rId6"/>
    <p:sldId id="278" r:id="rId7"/>
    <p:sldId id="285" r:id="rId8"/>
    <p:sldId id="275" r:id="rId9"/>
    <p:sldId id="276" r:id="rId10"/>
    <p:sldId id="257" r:id="rId11"/>
    <p:sldId id="258" r:id="rId12"/>
    <p:sldId id="259" r:id="rId13"/>
    <p:sldId id="260" r:id="rId14"/>
    <p:sldId id="261" r:id="rId15"/>
    <p:sldId id="283" r:id="rId16"/>
    <p:sldId id="286" r:id="rId17"/>
    <p:sldId id="288" r:id="rId18"/>
    <p:sldId id="287" r:id="rId19"/>
    <p:sldId id="277" r:id="rId20"/>
    <p:sldId id="28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0" autoAdjust="0"/>
    <p:restoredTop sz="94614" autoAdjust="0"/>
  </p:normalViewPr>
  <p:slideViewPr>
    <p:cSldViewPr snapToGrid="0" snapToObjects="1">
      <p:cViewPr>
        <p:scale>
          <a:sx n="81" d="100"/>
          <a:sy n="81" d="100"/>
        </p:scale>
        <p:origin x="-18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otX val="10"/>
      <c:rotY val="30"/>
      <c:perspective val="20"/>
    </c:view3D>
    <c:plotArea>
      <c:layout>
        <c:manualLayout>
          <c:layoutTarget val="inner"/>
          <c:xMode val="edge"/>
          <c:yMode val="edge"/>
          <c:x val="0.21167970800524899"/>
          <c:y val="0.132133477798624"/>
          <c:w val="0.7308441601049871"/>
          <c:h val="0.68714586364870833"/>
        </c:manualLayout>
      </c:layout>
      <c:bar3D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c:spPr>
          <c:dLbls>
            <c:dLbl>
              <c:idx val="0"/>
              <c:layout>
                <c:manualLayout>
                  <c:x val="-1.6007842222097207E-2"/>
                  <c:y val="-8.604040414794110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1434173015783804E-2"/>
                  <c:y val="-0.1167691199150630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721007618940602E-2"/>
                  <c:y val="-0.12906060622191198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3721007618940703E-2"/>
                  <c:y val="-0.138279220952048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868346031567708E-2"/>
                  <c:y val="-0.1413520925287600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5155000569007709E-2"/>
                  <c:y val="-0.15057070725889699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5155000569007709E-2"/>
                  <c:y val="-0.16286219356574605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2867625768700606E-2"/>
                  <c:y val="-0.2089555091748200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6.8603237437535221E-3"/>
                  <c:y val="-0.22431962509998901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Travel &amp; Tour</c:v>
                </c:pt>
                <c:pt idx="1">
                  <c:v>IT </c:v>
                </c:pt>
                <c:pt idx="2">
                  <c:v>Others</c:v>
                </c:pt>
                <c:pt idx="3">
                  <c:v>Administration and support</c:v>
                </c:pt>
                <c:pt idx="4">
                  <c:v>HR</c:v>
                </c:pt>
                <c:pt idx="5">
                  <c:v>Engineers &amp; Technicians</c:v>
                </c:pt>
                <c:pt idx="6">
                  <c:v>Finance and accounts related </c:v>
                </c:pt>
                <c:pt idx="7">
                  <c:v>Business Development</c:v>
                </c:pt>
                <c:pt idx="8">
                  <c:v>Sales &amp; Marketing 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4.0000000000000008E-2</c:v>
                </c:pt>
                <c:pt idx="1">
                  <c:v>7.0000000000000007E-2</c:v>
                </c:pt>
                <c:pt idx="2">
                  <c:v>8.0000000000000016E-2</c:v>
                </c:pt>
                <c:pt idx="3">
                  <c:v>9.0000000000000024E-2</c:v>
                </c:pt>
                <c:pt idx="4">
                  <c:v>0.1</c:v>
                </c:pt>
                <c:pt idx="5">
                  <c:v>0.11000000000000001</c:v>
                </c:pt>
                <c:pt idx="6">
                  <c:v>0.13</c:v>
                </c:pt>
                <c:pt idx="7">
                  <c:v>0.18000000000000002</c:v>
                </c:pt>
                <c:pt idx="8">
                  <c:v>0.2</c:v>
                </c:pt>
              </c:numCache>
            </c:numRef>
          </c:val>
        </c:ser>
        <c:dLbls/>
        <c:gapWidth val="25"/>
        <c:shape val="box"/>
        <c:axId val="71706880"/>
        <c:axId val="71720960"/>
        <c:axId val="0"/>
      </c:bar3DChart>
      <c:catAx>
        <c:axId val="71706880"/>
        <c:scaling>
          <c:orientation val="maxMin"/>
        </c:scaling>
        <c:axPos val="b"/>
        <c:numFmt formatCode="General" sourceLinked="0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71720960"/>
        <c:crosses val="autoZero"/>
        <c:auto val="1"/>
        <c:lblAlgn val="ctr"/>
        <c:lblOffset val="100"/>
      </c:catAx>
      <c:valAx>
        <c:axId val="71720960"/>
        <c:scaling>
          <c:orientation val="minMax"/>
        </c:scaling>
        <c:delete val="1"/>
        <c:axPos val="r"/>
        <c:numFmt formatCode="0%" sourceLinked="1"/>
        <c:tickLblPos val="nextTo"/>
        <c:crossAx val="71706880"/>
        <c:crosses val="autoZero"/>
        <c:crossBetween val="between"/>
      </c:valAx>
    </c:plotArea>
    <c:plotVisOnly val="1"/>
    <c:dispBlanksAs val="gap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717D2-3BAE-A548-ABAF-0993E069D53D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587B2-6986-9847-9729-408C13CC76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6322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592062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A12418-FC85-164D-8DBC-55FE93A9CE49}" type="slidenum">
              <a:rPr lang="en-CA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17</a:t>
            </a:fld>
            <a:endParaRPr lang="en-CA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986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FD24-EE97-CD41-AAFB-F7F8D5AB193B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0239-7C09-F84E-915F-1CE78904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590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FD24-EE97-CD41-AAFB-F7F8D5AB193B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0239-7C09-F84E-915F-1CE78904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1533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FD24-EE97-CD41-AAFB-F7F8D5AB193B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0239-7C09-F84E-915F-1CE78904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353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4 repo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0533" y="120521"/>
            <a:ext cx="7772400" cy="21101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1800" b="1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016500" y="6625883"/>
            <a:ext cx="4084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prstClr val="black"/>
                </a:solidFill>
              </a:rPr>
              <a:t>2014 </a:t>
            </a:r>
            <a:r>
              <a:rPr lang="en-US" sz="800" dirty="0">
                <a:solidFill>
                  <a:prstClr val="black"/>
                </a:solidFill>
                <a:sym typeface="Webdings"/>
              </a:rPr>
              <a:t>Career Development Consultancy Salary Market Report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408842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8694421" y="151667"/>
            <a:ext cx="342900" cy="158262"/>
          </a:xfrm>
          <a:prstGeom prst="ellipse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606100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05672" y="408843"/>
            <a:ext cx="0" cy="6197258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126175" y="6606103"/>
            <a:ext cx="891653" cy="234177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B2423BA4-0707-4821-BF2E-FBA77624ABC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03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FD24-EE97-CD41-AAFB-F7F8D5AB193B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0239-7C09-F84E-915F-1CE78904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2077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FD24-EE97-CD41-AAFB-F7F8D5AB193B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0239-7C09-F84E-915F-1CE78904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5413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FD24-EE97-CD41-AAFB-F7F8D5AB193B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0239-7C09-F84E-915F-1CE78904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401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FD24-EE97-CD41-AAFB-F7F8D5AB193B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0239-7C09-F84E-915F-1CE78904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353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FD24-EE97-CD41-AAFB-F7F8D5AB193B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0239-7C09-F84E-915F-1CE78904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439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FD24-EE97-CD41-AAFB-F7F8D5AB193B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0239-7C09-F84E-915F-1CE78904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116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FD24-EE97-CD41-AAFB-F7F8D5AB193B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0239-7C09-F84E-915F-1CE78904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295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FD24-EE97-CD41-AAFB-F7F8D5AB193B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0239-7C09-F84E-915F-1CE78904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706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CFD24-EE97-CD41-AAFB-F7F8D5AB193B}" type="datetimeFigureOut">
              <a:rPr lang="en-US" smtClean="0"/>
              <a:pPr/>
              <a:t>6/19/2015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10239-7C09-F84E-915F-1CE78904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288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Office_PowerPoint_Presentation1.pptx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3" t="31516" r="50000" b="34295"/>
          <a:stretch/>
        </p:blipFill>
        <p:spPr>
          <a:xfrm>
            <a:off x="572155" y="1116540"/>
            <a:ext cx="7647330" cy="3907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1158" y="4175543"/>
            <a:ext cx="5051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Impact"/>
                <a:cs typeface="Impact"/>
              </a:rPr>
              <a:t>In a Competitive  World</a:t>
            </a:r>
            <a:endParaRPr lang="en-US" sz="4000" dirty="0">
              <a:latin typeface="Impact"/>
              <a:cs typeface="Impac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8327" y="1049984"/>
            <a:ext cx="42242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How To Market Yourself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3266771" y="5835781"/>
            <a:ext cx="5877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Myint Zaw</a:t>
            </a:r>
            <a:br>
              <a:rPr lang="en-US" sz="1600" dirty="0">
                <a:solidFill>
                  <a:srgbClr val="000090"/>
                </a:solidFill>
              </a:rPr>
            </a:br>
            <a:r>
              <a:rPr lang="en-US" sz="1600" dirty="0">
                <a:solidFill>
                  <a:srgbClr val="000090"/>
                </a:solidFill>
              </a:rPr>
              <a:t>President and founder- Professional </a:t>
            </a:r>
            <a:r>
              <a:rPr lang="en-US" sz="1600" dirty="0" smtClean="0">
                <a:solidFill>
                  <a:srgbClr val="000090"/>
                </a:solidFill>
              </a:rPr>
              <a:t>Marketer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Association</a:t>
            </a:r>
            <a:r>
              <a:rPr lang="en-US" sz="1600" dirty="0">
                <a:solidFill>
                  <a:srgbClr val="000090"/>
                </a:solidFill>
              </a:rPr>
              <a:t/>
            </a:r>
            <a:br>
              <a:rPr lang="en-US" sz="1600" dirty="0">
                <a:solidFill>
                  <a:srgbClr val="000090"/>
                </a:solidFill>
              </a:rPr>
            </a:br>
            <a:r>
              <a:rPr lang="en-US" sz="1600" dirty="0">
                <a:solidFill>
                  <a:srgbClr val="000090"/>
                </a:solidFill>
              </a:rPr>
              <a:t>CEO and Chief Consultant – Ground Solution Co.ltd </a:t>
            </a:r>
          </a:p>
        </p:txBody>
      </p:sp>
    </p:spTree>
    <p:extLst>
      <p:ext uri="{BB962C8B-B14F-4D97-AF65-F5344CB8AC3E}">
        <p14:creationId xmlns:p14="http://schemas.microsoft.com/office/powerpoint/2010/main" xmlns="" val="131827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24792"/>
            <a:ext cx="9164781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570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2697" y="120521"/>
            <a:ext cx="7772400" cy="211015"/>
          </a:xfrm>
        </p:spPr>
        <p:txBody>
          <a:bodyPr/>
          <a:lstStyle/>
          <a:p>
            <a:r>
              <a:rPr lang="en-US" dirty="0" smtClean="0"/>
              <a:t> MOST DIFFICULT POSITIONS TO FILL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65772" y="423731"/>
            <a:ext cx="157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162F33">
                    <a:lumMod val="75000"/>
                  </a:srgbClr>
                </a:solidFill>
              </a:rPr>
              <a:t>2013  VACANCIES SURVEYED</a:t>
            </a: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0" y="386582"/>
          <a:ext cx="9144000" cy="6471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2537264"/>
              </p:ext>
            </p:extLst>
          </p:nvPr>
        </p:nvGraphicFramePr>
        <p:xfrm>
          <a:off x="75483" y="475685"/>
          <a:ext cx="3467670" cy="337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19096"/>
                <a:gridCol w="1048574"/>
              </a:tblGrid>
              <a:tr h="21701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Popular Position </a:t>
                      </a:r>
                      <a:endParaRPr lang="en-US" sz="180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Ranking</a:t>
                      </a:r>
                      <a:endParaRPr lang="en-US" sz="1800" dirty="0"/>
                    </a:p>
                  </a:txBody>
                  <a:tcPr marT="31652" marB="31652"/>
                </a:tc>
              </a:tr>
              <a:tr h="21701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Sales </a:t>
                      </a:r>
                      <a:r>
                        <a:rPr lang="en-US" sz="1800" baseline="0" dirty="0" smtClean="0"/>
                        <a:t> &amp; Marketing </a:t>
                      </a:r>
                      <a:endParaRPr lang="en-US" sz="180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1652" marB="31652"/>
                </a:tc>
              </a:tr>
              <a:tr h="21701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Business Development</a:t>
                      </a:r>
                      <a:endParaRPr lang="en-US" sz="180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T="31652" marB="31652"/>
                </a:tc>
              </a:tr>
              <a:tr h="21701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Finance and Accounts</a:t>
                      </a:r>
                      <a:endParaRPr lang="en-US" sz="180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T="31652" marB="31652"/>
                </a:tc>
              </a:tr>
              <a:tr h="21701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Engineers &amp; Technicians</a:t>
                      </a:r>
                      <a:endParaRPr lang="en-US" sz="180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T="31652" marB="31652"/>
                </a:tc>
              </a:tr>
              <a:tr h="21701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HR</a:t>
                      </a:r>
                      <a:endParaRPr lang="en-US" sz="180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 marT="31652" marB="31652"/>
                </a:tc>
              </a:tr>
              <a:tr h="21701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Admin &amp; Support</a:t>
                      </a:r>
                      <a:endParaRPr lang="en-US" sz="180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 marT="31652" marB="31652"/>
                </a:tc>
              </a:tr>
              <a:tr h="21701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Others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 marT="31652" marB="31652"/>
                </a:tc>
              </a:tr>
              <a:tr h="32582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IT</a:t>
                      </a:r>
                      <a:endParaRPr lang="en-US" sz="180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 marT="31652" marB="31652"/>
                </a:tc>
              </a:tr>
              <a:tr h="21701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Travel &amp; Tour</a:t>
                      </a:r>
                      <a:endParaRPr lang="en-US" sz="180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</a:t>
                      </a:r>
                      <a:endParaRPr lang="en-US" sz="1800" dirty="0"/>
                    </a:p>
                  </a:txBody>
                  <a:tcPr marT="31652" marB="31652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-101328"/>
            <a:ext cx="7565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62F33">
                    <a:lumMod val="75000"/>
                  </a:srgbClr>
                </a:solidFill>
              </a:rPr>
              <a:t>VACANCIES SURVEYED BY POSITION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86363"/>
            <a:ext cx="26853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DATA SOURCE :  THE OPPORTUNITY JOURNAL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23BA4-0707-4821-BF2E-FBA77624ABC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2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22960" y="139251"/>
            <a:ext cx="7772400" cy="211015"/>
          </a:xfrm>
        </p:spPr>
        <p:txBody>
          <a:bodyPr/>
          <a:lstStyle/>
          <a:p>
            <a:r>
              <a:rPr lang="en-US" dirty="0" smtClean="0"/>
              <a:t>6.1.1 RECRUITING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70516" y="5117985"/>
            <a:ext cx="706199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 smtClean="0"/>
              <a:t>REASONS FOR DIFFICULTY FILLING JOBS</a:t>
            </a:r>
          </a:p>
          <a:p>
            <a:pPr algn="just"/>
            <a:r>
              <a:rPr lang="en-US" sz="1200" dirty="0" smtClean="0"/>
              <a:t>Employers have many reasons behind their difficulty to fill jobs, ranging from competency  and quality of the candidates, to candidates looking for more pay than employers were offering. </a:t>
            </a:r>
          </a:p>
          <a:p>
            <a:pPr algn="just"/>
            <a:endParaRPr lang="en-US" sz="1200" dirty="0" smtClean="0"/>
          </a:p>
          <a:p>
            <a:pPr algn="just"/>
            <a:r>
              <a:rPr lang="en-US" sz="1200" dirty="0" smtClean="0"/>
              <a:t>However, our survey and experience reveals one of the two most frequently reported reasons why employers say they have difficulty filling vacancies is a simple lack of available qualified applicants in the local labor market. </a:t>
            </a:r>
          </a:p>
          <a:p>
            <a:pPr algn="just"/>
            <a:endParaRPr lang="en-US" sz="12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087785" y="648591"/>
            <a:ext cx="7612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Q.  </a:t>
            </a:r>
            <a:r>
              <a:rPr lang="en-US" sz="1200" b="1" i="1" dirty="0" smtClean="0"/>
              <a:t>Do you have any problems filling in job vacancies </a:t>
            </a:r>
            <a:endParaRPr lang="en-US" sz="12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93" t="19139" r="32667"/>
          <a:stretch/>
        </p:blipFill>
        <p:spPr bwMode="auto">
          <a:xfrm>
            <a:off x="2980268" y="1195755"/>
            <a:ext cx="3403600" cy="329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8095" y="2239880"/>
            <a:ext cx="145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 much problem</a:t>
            </a:r>
          </a:p>
          <a:p>
            <a:r>
              <a:rPr lang="en-US" sz="1200" dirty="0" smtClean="0"/>
              <a:t>finding the right people 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1066261" y="1622717"/>
            <a:ext cx="859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 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92864" y="1763350"/>
            <a:ext cx="145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Having difficulty finding the right people.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6663576" y="1269165"/>
            <a:ext cx="109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94%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6" name="Elbow Connector 5"/>
          <p:cNvCxnSpPr/>
          <p:nvPr/>
        </p:nvCxnSpPr>
        <p:spPr>
          <a:xfrm rot="10800000">
            <a:off x="2201722" y="2617239"/>
            <a:ext cx="1343696" cy="119276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flipV="1">
            <a:off x="5824155" y="1492893"/>
            <a:ext cx="1041708" cy="35349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24647" y="4546549"/>
            <a:ext cx="5179265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Senior Management and Management  level are the most difficult to find. </a:t>
            </a:r>
            <a:endParaRPr lang="en-US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646912" y="2296324"/>
            <a:ext cx="0" cy="1079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23BA4-0707-4821-BF2E-FBA77624ABC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140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678" y="470401"/>
            <a:ext cx="9281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prstClr val="black"/>
                </a:solidFill>
              </a:rPr>
              <a:t>Q.  What are the skills lacking in most of the staff / ex-staff you have encountered?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3229918"/>
              </p:ext>
            </p:extLst>
          </p:nvPr>
        </p:nvGraphicFramePr>
        <p:xfrm>
          <a:off x="120961" y="1046189"/>
          <a:ext cx="8920975" cy="468841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24533"/>
                <a:gridCol w="1814436"/>
                <a:gridCol w="6782006"/>
              </a:tblGrid>
              <a:tr h="384693">
                <a:tc gridSpan="3">
                  <a:txBody>
                    <a:bodyPr/>
                    <a:lstStyle/>
                    <a:p>
                      <a:r>
                        <a:rPr lang="en-US" sz="2000" dirty="0" smtClean="0"/>
                        <a:t>TOP</a:t>
                      </a:r>
                      <a:r>
                        <a:rPr lang="en-US" sz="2000" baseline="0" dirty="0" smtClean="0"/>
                        <a:t> SKILLS THAT EMPLOYERS WANT </a:t>
                      </a:r>
                      <a:endParaRPr lang="en-US" sz="2000" b="0" dirty="0"/>
                    </a:p>
                  </a:txBody>
                  <a:tcPr marT="31652" marB="31652"/>
                </a:tc>
                <a:tc hMerge="1"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/>
                </a:tc>
              </a:tr>
              <a:tr h="43515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Global Skills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Language ability to speak and understand other language</a:t>
                      </a:r>
                      <a:r>
                        <a:rPr lang="en-US" sz="1800" baseline="0" dirty="0" smtClean="0"/>
                        <a:t> and culture.</a:t>
                      </a:r>
                      <a:endParaRPr lang="en-US" sz="1800" b="0" dirty="0"/>
                    </a:p>
                  </a:txBody>
                  <a:tcPr marT="31652" marB="31652"/>
                </a:tc>
              </a:tr>
              <a:tr h="71262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Computing Skills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Weak in Word processing , presentation, using</a:t>
                      </a:r>
                      <a:r>
                        <a:rPr lang="en-US" sz="1800" baseline="0" dirty="0" smtClean="0"/>
                        <a:t> database, basic applications etc.</a:t>
                      </a:r>
                      <a:endParaRPr lang="en-US" sz="1800" b="0" dirty="0"/>
                    </a:p>
                  </a:txBody>
                  <a:tcPr marT="31652" marB="31652"/>
                </a:tc>
              </a:tr>
              <a:tr h="4261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Initiative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Weak to act on initiative, proactive in giving ideas and solutions</a:t>
                      </a:r>
                      <a:endParaRPr lang="en-US" sz="1800" b="0" dirty="0"/>
                    </a:p>
                  </a:txBody>
                  <a:tcPr marT="31652" marB="31652"/>
                </a:tc>
              </a:tr>
              <a:tr h="451113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4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Action</a:t>
                      </a:r>
                      <a:r>
                        <a:rPr lang="en-US" sz="1800" baseline="0" dirty="0" smtClean="0"/>
                        <a:t> Planning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Needing direction to decide</a:t>
                      </a:r>
                      <a:r>
                        <a:rPr lang="en-US" sz="1800" baseline="0" dirty="0" smtClean="0"/>
                        <a:t> what is needed to achieve and succeed</a:t>
                      </a:r>
                      <a:endParaRPr lang="en-US" sz="1800" b="0" dirty="0"/>
                    </a:p>
                  </a:txBody>
                  <a:tcPr marT="31652" marB="31652"/>
                </a:tc>
              </a:tr>
              <a:tr h="712627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5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Critical Thinking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Lacks the determination on the best course of action, based on logic and fact</a:t>
                      </a:r>
                      <a:endParaRPr lang="en-US" sz="1800" b="0" dirty="0"/>
                    </a:p>
                  </a:txBody>
                  <a:tcPr marT="31652" marB="31652"/>
                </a:tc>
              </a:tr>
              <a:tr h="412011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6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Professionalism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Needs development in attention</a:t>
                      </a:r>
                      <a:r>
                        <a:rPr lang="en-US" sz="1800" baseline="0" dirty="0" smtClean="0"/>
                        <a:t> to quality in the work they do.</a:t>
                      </a:r>
                      <a:endParaRPr lang="en-US" sz="1800" b="0" dirty="0"/>
                    </a:p>
                  </a:txBody>
                  <a:tcPr marT="31652" marB="31652"/>
                </a:tc>
              </a:tr>
              <a:tr h="384693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7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Enthusiasm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Continues learning for now and future roles</a:t>
                      </a:r>
                      <a:endParaRPr lang="en-US" sz="1800" b="0" dirty="0"/>
                    </a:p>
                  </a:txBody>
                  <a:tcPr marT="31652" marB="31652"/>
                </a:tc>
              </a:tr>
              <a:tr h="384693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8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Management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Able to motivate</a:t>
                      </a:r>
                      <a:r>
                        <a:rPr lang="en-US" sz="1800" baseline="0" dirty="0" smtClean="0"/>
                        <a:t> and direct others</a:t>
                      </a:r>
                      <a:endParaRPr lang="en-US" sz="1800" b="0" dirty="0"/>
                    </a:p>
                  </a:txBody>
                  <a:tcPr marT="31652" marB="31652"/>
                </a:tc>
              </a:tr>
              <a:tr h="384693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9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Stress Tolerance </a:t>
                      </a:r>
                      <a:endParaRPr lang="en-US" sz="1800" b="0" dirty="0"/>
                    </a:p>
                  </a:txBody>
                  <a:tcPr marT="31652" marB="3165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Cannot</a:t>
                      </a:r>
                      <a:r>
                        <a:rPr lang="en-US" sz="1800" baseline="0" dirty="0" smtClean="0"/>
                        <a:t> handle pressure</a:t>
                      </a:r>
                      <a:endParaRPr lang="en-US" sz="1800" b="0" dirty="0"/>
                    </a:p>
                  </a:txBody>
                  <a:tcPr marT="31652" marB="31652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23BA4-0707-4821-BF2E-FBA77624ABC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91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FB7FBD-8E52-40FE-85B3-842DFAB94594}" type="slidenum">
              <a:rPr lang="en-US">
                <a:solidFill>
                  <a:srgbClr val="50B4C8">
                    <a:alpha val="25000"/>
                  </a:srgbClr>
                </a:solidFill>
              </a:rPr>
              <a:pPr/>
              <a:t>14</a:t>
            </a:fld>
            <a:endParaRPr lang="en-US" dirty="0">
              <a:solidFill>
                <a:srgbClr val="50B4C8">
                  <a:alpha val="25000"/>
                </a:srgbClr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4439" y="188913"/>
            <a:ext cx="3077308" cy="53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 eaLnBrk="1" hangingPunct="1"/>
            <a:r>
              <a:rPr lang="en-US" sz="3600" dirty="0">
                <a:solidFill>
                  <a:schemeClr val="bg1"/>
                </a:solidFill>
              </a:rPr>
              <a:t>SWOT Analysis</a:t>
            </a:r>
          </a:p>
        </p:txBody>
      </p:sp>
      <p:grpSp>
        <p:nvGrpSpPr>
          <p:cNvPr id="2" name="Group 33"/>
          <p:cNvGrpSpPr/>
          <p:nvPr/>
        </p:nvGrpSpPr>
        <p:grpSpPr>
          <a:xfrm>
            <a:off x="96374" y="229539"/>
            <a:ext cx="9047626" cy="6381001"/>
            <a:chOff x="110371" y="1328601"/>
            <a:chExt cx="9349461" cy="4678059"/>
          </a:xfrm>
        </p:grpSpPr>
        <p:sp>
          <p:nvSpPr>
            <p:cNvPr id="7173" name="AutoShape 4"/>
            <p:cNvSpPr>
              <a:spLocks noChangeArrowheads="1"/>
            </p:cNvSpPr>
            <p:nvPr/>
          </p:nvSpPr>
          <p:spPr bwMode="gray">
            <a:xfrm>
              <a:off x="112282" y="1335047"/>
              <a:ext cx="4563562" cy="2043562"/>
            </a:xfrm>
            <a:prstGeom prst="roundRect">
              <a:avLst>
                <a:gd name="adj" fmla="val 5306"/>
              </a:avLst>
            </a:prstGeom>
            <a:solidFill>
              <a:srgbClr val="3366FF"/>
            </a:solidFill>
            <a:ln w="9525">
              <a:round/>
              <a:headEnd/>
              <a:tailEnd/>
            </a:ln>
            <a:scene3d>
              <a:camera prst="legacyPerspectiveBottom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66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74" name="Rectangle 5"/>
            <p:cNvSpPr>
              <a:spLocks noChangeArrowheads="1"/>
            </p:cNvSpPr>
            <p:nvPr/>
          </p:nvSpPr>
          <p:spPr bwMode="auto">
            <a:xfrm>
              <a:off x="3136900" y="1371599"/>
              <a:ext cx="1589771" cy="29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rgbClr val="FF0066"/>
                </a:buClr>
                <a:buSzPct val="75000"/>
                <a:buFont typeface="Wingdings" pitchFamily="2" charset="2"/>
                <a:buNone/>
              </a:pPr>
              <a:r>
                <a:rPr lang="en-US" sz="20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Strengths</a:t>
              </a:r>
            </a:p>
          </p:txBody>
        </p:sp>
        <p:sp>
          <p:nvSpPr>
            <p:cNvPr id="7175" name="AutoShape 6"/>
            <p:cNvSpPr>
              <a:spLocks noChangeArrowheads="1"/>
            </p:cNvSpPr>
            <p:nvPr/>
          </p:nvSpPr>
          <p:spPr bwMode="gray">
            <a:xfrm>
              <a:off x="4929366" y="1328601"/>
              <a:ext cx="4520912" cy="2043562"/>
            </a:xfrm>
            <a:prstGeom prst="roundRect">
              <a:avLst>
                <a:gd name="adj" fmla="val 5421"/>
              </a:avLst>
            </a:prstGeom>
            <a:solidFill>
              <a:schemeClr val="accent2"/>
            </a:solidFill>
            <a:ln w="9525">
              <a:round/>
              <a:headEnd/>
              <a:tailEnd/>
            </a:ln>
            <a:scene3d>
              <a:camera prst="legacyPerspectiveBottomLef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pPr algn="ctr" defTabSz="957263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7176" name="Rectangle 7"/>
            <p:cNvSpPr>
              <a:spLocks noChangeArrowheads="1"/>
            </p:cNvSpPr>
            <p:nvPr/>
          </p:nvSpPr>
          <p:spPr bwMode="auto">
            <a:xfrm>
              <a:off x="4999027" y="1371599"/>
              <a:ext cx="1560505" cy="29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FF0066"/>
                </a:buClr>
                <a:buSzPct val="75000"/>
                <a:buFont typeface="Wingdings" pitchFamily="2" charset="2"/>
                <a:buNone/>
              </a:pPr>
              <a:r>
                <a:rPr lang="en-US" sz="20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Weakness</a:t>
              </a:r>
            </a:p>
          </p:txBody>
        </p:sp>
        <p:sp>
          <p:nvSpPr>
            <p:cNvPr id="7177" name="AutoShape 8"/>
            <p:cNvSpPr>
              <a:spLocks noChangeArrowheads="1"/>
            </p:cNvSpPr>
            <p:nvPr/>
          </p:nvSpPr>
          <p:spPr bwMode="gray">
            <a:xfrm>
              <a:off x="110371" y="3965247"/>
              <a:ext cx="4613557" cy="2041413"/>
            </a:xfrm>
            <a:prstGeom prst="roundRect">
              <a:avLst>
                <a:gd name="adj" fmla="val 6583"/>
              </a:avLst>
            </a:prstGeom>
            <a:solidFill>
              <a:schemeClr val="hlink"/>
            </a:solidFill>
            <a:ln w="9525">
              <a:round/>
              <a:headEnd/>
              <a:tailEnd/>
            </a:ln>
            <a:scene3d>
              <a:camera prst="legacyPerspectiv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78" name="Rectangle 9"/>
            <p:cNvSpPr>
              <a:spLocks noChangeArrowheads="1"/>
            </p:cNvSpPr>
            <p:nvPr/>
          </p:nvSpPr>
          <p:spPr bwMode="auto">
            <a:xfrm>
              <a:off x="2780644" y="5370599"/>
              <a:ext cx="1845815" cy="29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rgbClr val="FF0066"/>
                </a:buClr>
                <a:buSzPct val="75000"/>
                <a:buFont typeface="Wingdings" pitchFamily="2" charset="2"/>
                <a:buNone/>
              </a:pPr>
              <a:r>
                <a:rPr lang="en-US" sz="20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  <p:sp>
          <p:nvSpPr>
            <p:cNvPr id="7179" name="AutoShape 10"/>
            <p:cNvSpPr>
              <a:spLocks noChangeArrowheads="1"/>
            </p:cNvSpPr>
            <p:nvPr/>
          </p:nvSpPr>
          <p:spPr bwMode="gray">
            <a:xfrm>
              <a:off x="4935098" y="3967396"/>
              <a:ext cx="4524734" cy="2030669"/>
            </a:xfrm>
            <a:prstGeom prst="roundRect">
              <a:avLst>
                <a:gd name="adj" fmla="val 6620"/>
              </a:avLst>
            </a:prstGeom>
            <a:solidFill>
              <a:srgbClr val="99CC00"/>
            </a:solidFill>
            <a:ln w="9525">
              <a:round/>
              <a:headEnd/>
              <a:tailEnd/>
            </a:ln>
            <a:scene3d>
              <a:camera prst="legacyPerspectiveTopLef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80" name="Rectangle 11"/>
            <p:cNvSpPr>
              <a:spLocks noChangeArrowheads="1"/>
            </p:cNvSpPr>
            <p:nvPr/>
          </p:nvSpPr>
          <p:spPr bwMode="auto">
            <a:xfrm>
              <a:off x="4723928" y="5387065"/>
              <a:ext cx="1633719" cy="29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rgbClr val="FF0066"/>
                </a:buClr>
                <a:buSzPct val="75000"/>
                <a:buFont typeface="Wingdings" pitchFamily="2" charset="2"/>
                <a:buNone/>
              </a:pPr>
              <a:r>
                <a:rPr lang="en-US" sz="20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Threats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548986" y="4162942"/>
              <a:ext cx="968767" cy="1106661"/>
              <a:chOff x="2524" y="1692"/>
              <a:chExt cx="339" cy="339"/>
            </a:xfrm>
          </p:grpSpPr>
          <p:sp>
            <p:nvSpPr>
              <p:cNvPr id="1040401" name="Freeform 17"/>
              <p:cNvSpPr>
                <a:spLocks noEditPoints="1"/>
              </p:cNvSpPr>
              <p:nvPr/>
            </p:nvSpPr>
            <p:spPr bwMode="gray">
              <a:xfrm>
                <a:off x="2524" y="1692"/>
                <a:ext cx="339" cy="339"/>
              </a:xfrm>
              <a:custGeom>
                <a:avLst/>
                <a:gdLst/>
                <a:ahLst/>
                <a:cxnLst>
                  <a:cxn ang="0">
                    <a:pos x="170" y="0"/>
                  </a:cxn>
                  <a:cxn ang="0">
                    <a:pos x="131" y="5"/>
                  </a:cxn>
                  <a:cxn ang="0">
                    <a:pos x="95" y="17"/>
                  </a:cxn>
                  <a:cxn ang="0">
                    <a:pos x="63" y="38"/>
                  </a:cxn>
                  <a:cxn ang="0">
                    <a:pos x="38" y="63"/>
                  </a:cxn>
                  <a:cxn ang="0">
                    <a:pos x="18" y="95"/>
                  </a:cxn>
                  <a:cxn ang="0">
                    <a:pos x="5" y="131"/>
                  </a:cxn>
                  <a:cxn ang="0">
                    <a:pos x="0" y="170"/>
                  </a:cxn>
                  <a:cxn ang="0">
                    <a:pos x="5" y="209"/>
                  </a:cxn>
                  <a:cxn ang="0">
                    <a:pos x="18" y="245"/>
                  </a:cxn>
                  <a:cxn ang="0">
                    <a:pos x="38" y="276"/>
                  </a:cxn>
                  <a:cxn ang="0">
                    <a:pos x="63" y="302"/>
                  </a:cxn>
                  <a:cxn ang="0">
                    <a:pos x="95" y="323"/>
                  </a:cxn>
                  <a:cxn ang="0">
                    <a:pos x="131" y="335"/>
                  </a:cxn>
                  <a:cxn ang="0">
                    <a:pos x="170" y="339"/>
                  </a:cxn>
                  <a:cxn ang="0">
                    <a:pos x="209" y="335"/>
                  </a:cxn>
                  <a:cxn ang="0">
                    <a:pos x="245" y="323"/>
                  </a:cxn>
                  <a:cxn ang="0">
                    <a:pos x="276" y="302"/>
                  </a:cxn>
                  <a:cxn ang="0">
                    <a:pos x="303" y="276"/>
                  </a:cxn>
                  <a:cxn ang="0">
                    <a:pos x="323" y="245"/>
                  </a:cxn>
                  <a:cxn ang="0">
                    <a:pos x="335" y="209"/>
                  </a:cxn>
                  <a:cxn ang="0">
                    <a:pos x="339" y="170"/>
                  </a:cxn>
                  <a:cxn ang="0">
                    <a:pos x="335" y="131"/>
                  </a:cxn>
                  <a:cxn ang="0">
                    <a:pos x="323" y="95"/>
                  </a:cxn>
                  <a:cxn ang="0">
                    <a:pos x="303" y="63"/>
                  </a:cxn>
                  <a:cxn ang="0">
                    <a:pos x="276" y="38"/>
                  </a:cxn>
                  <a:cxn ang="0">
                    <a:pos x="245" y="17"/>
                  </a:cxn>
                  <a:cxn ang="0">
                    <a:pos x="209" y="5"/>
                  </a:cxn>
                  <a:cxn ang="0">
                    <a:pos x="170" y="0"/>
                  </a:cxn>
                  <a:cxn ang="0">
                    <a:pos x="170" y="294"/>
                  </a:cxn>
                  <a:cxn ang="0">
                    <a:pos x="137" y="291"/>
                  </a:cxn>
                  <a:cxn ang="0">
                    <a:pos x="107" y="278"/>
                  </a:cxn>
                  <a:cxn ang="0">
                    <a:pos x="81" y="258"/>
                  </a:cxn>
                  <a:cxn ang="0">
                    <a:pos x="62" y="233"/>
                  </a:cxn>
                  <a:cxn ang="0">
                    <a:pos x="50" y="203"/>
                  </a:cxn>
                  <a:cxn ang="0">
                    <a:pos x="45" y="170"/>
                  </a:cxn>
                  <a:cxn ang="0">
                    <a:pos x="50" y="137"/>
                  </a:cxn>
                  <a:cxn ang="0">
                    <a:pos x="62" y="107"/>
                  </a:cxn>
                  <a:cxn ang="0">
                    <a:pos x="81" y="81"/>
                  </a:cxn>
                  <a:cxn ang="0">
                    <a:pos x="107" y="62"/>
                  </a:cxn>
                  <a:cxn ang="0">
                    <a:pos x="137" y="48"/>
                  </a:cxn>
                  <a:cxn ang="0">
                    <a:pos x="170" y="44"/>
                  </a:cxn>
                  <a:cxn ang="0">
                    <a:pos x="203" y="48"/>
                  </a:cxn>
                  <a:cxn ang="0">
                    <a:pos x="233" y="62"/>
                  </a:cxn>
                  <a:cxn ang="0">
                    <a:pos x="258" y="81"/>
                  </a:cxn>
                  <a:cxn ang="0">
                    <a:pos x="278" y="107"/>
                  </a:cxn>
                  <a:cxn ang="0">
                    <a:pos x="291" y="137"/>
                  </a:cxn>
                  <a:cxn ang="0">
                    <a:pos x="296" y="170"/>
                  </a:cxn>
                  <a:cxn ang="0">
                    <a:pos x="291" y="203"/>
                  </a:cxn>
                  <a:cxn ang="0">
                    <a:pos x="278" y="233"/>
                  </a:cxn>
                  <a:cxn ang="0">
                    <a:pos x="258" y="258"/>
                  </a:cxn>
                  <a:cxn ang="0">
                    <a:pos x="233" y="278"/>
                  </a:cxn>
                  <a:cxn ang="0">
                    <a:pos x="203" y="291"/>
                  </a:cxn>
                  <a:cxn ang="0">
                    <a:pos x="170" y="294"/>
                  </a:cxn>
                </a:cxnLst>
                <a:rect l="0" t="0" r="r" b="b"/>
                <a:pathLst>
                  <a:path w="339" h="339">
                    <a:moveTo>
                      <a:pt x="170" y="0"/>
                    </a:moveTo>
                    <a:lnTo>
                      <a:pt x="131" y="5"/>
                    </a:lnTo>
                    <a:lnTo>
                      <a:pt x="95" y="17"/>
                    </a:lnTo>
                    <a:lnTo>
                      <a:pt x="63" y="38"/>
                    </a:lnTo>
                    <a:lnTo>
                      <a:pt x="38" y="63"/>
                    </a:lnTo>
                    <a:lnTo>
                      <a:pt x="18" y="95"/>
                    </a:lnTo>
                    <a:lnTo>
                      <a:pt x="5" y="131"/>
                    </a:lnTo>
                    <a:lnTo>
                      <a:pt x="0" y="170"/>
                    </a:lnTo>
                    <a:lnTo>
                      <a:pt x="5" y="209"/>
                    </a:lnTo>
                    <a:lnTo>
                      <a:pt x="18" y="245"/>
                    </a:lnTo>
                    <a:lnTo>
                      <a:pt x="38" y="276"/>
                    </a:lnTo>
                    <a:lnTo>
                      <a:pt x="63" y="302"/>
                    </a:lnTo>
                    <a:lnTo>
                      <a:pt x="95" y="323"/>
                    </a:lnTo>
                    <a:lnTo>
                      <a:pt x="131" y="335"/>
                    </a:lnTo>
                    <a:lnTo>
                      <a:pt x="170" y="339"/>
                    </a:lnTo>
                    <a:lnTo>
                      <a:pt x="209" y="335"/>
                    </a:lnTo>
                    <a:lnTo>
                      <a:pt x="245" y="323"/>
                    </a:lnTo>
                    <a:lnTo>
                      <a:pt x="276" y="302"/>
                    </a:lnTo>
                    <a:lnTo>
                      <a:pt x="303" y="276"/>
                    </a:lnTo>
                    <a:lnTo>
                      <a:pt x="323" y="245"/>
                    </a:lnTo>
                    <a:lnTo>
                      <a:pt x="335" y="209"/>
                    </a:lnTo>
                    <a:lnTo>
                      <a:pt x="339" y="170"/>
                    </a:lnTo>
                    <a:lnTo>
                      <a:pt x="335" y="131"/>
                    </a:lnTo>
                    <a:lnTo>
                      <a:pt x="323" y="95"/>
                    </a:lnTo>
                    <a:lnTo>
                      <a:pt x="303" y="63"/>
                    </a:lnTo>
                    <a:lnTo>
                      <a:pt x="276" y="38"/>
                    </a:lnTo>
                    <a:lnTo>
                      <a:pt x="245" y="17"/>
                    </a:lnTo>
                    <a:lnTo>
                      <a:pt x="209" y="5"/>
                    </a:lnTo>
                    <a:lnTo>
                      <a:pt x="170" y="0"/>
                    </a:lnTo>
                    <a:close/>
                    <a:moveTo>
                      <a:pt x="170" y="294"/>
                    </a:moveTo>
                    <a:lnTo>
                      <a:pt x="137" y="291"/>
                    </a:lnTo>
                    <a:lnTo>
                      <a:pt x="107" y="278"/>
                    </a:lnTo>
                    <a:lnTo>
                      <a:pt x="81" y="258"/>
                    </a:lnTo>
                    <a:lnTo>
                      <a:pt x="62" y="233"/>
                    </a:lnTo>
                    <a:lnTo>
                      <a:pt x="50" y="203"/>
                    </a:lnTo>
                    <a:lnTo>
                      <a:pt x="45" y="170"/>
                    </a:lnTo>
                    <a:lnTo>
                      <a:pt x="50" y="137"/>
                    </a:lnTo>
                    <a:lnTo>
                      <a:pt x="62" y="107"/>
                    </a:lnTo>
                    <a:lnTo>
                      <a:pt x="81" y="81"/>
                    </a:lnTo>
                    <a:lnTo>
                      <a:pt x="107" y="62"/>
                    </a:lnTo>
                    <a:lnTo>
                      <a:pt x="137" y="48"/>
                    </a:lnTo>
                    <a:lnTo>
                      <a:pt x="170" y="44"/>
                    </a:lnTo>
                    <a:lnTo>
                      <a:pt x="203" y="48"/>
                    </a:lnTo>
                    <a:lnTo>
                      <a:pt x="233" y="62"/>
                    </a:lnTo>
                    <a:lnTo>
                      <a:pt x="258" y="81"/>
                    </a:lnTo>
                    <a:lnTo>
                      <a:pt x="278" y="107"/>
                    </a:lnTo>
                    <a:lnTo>
                      <a:pt x="291" y="137"/>
                    </a:lnTo>
                    <a:lnTo>
                      <a:pt x="296" y="170"/>
                    </a:lnTo>
                    <a:lnTo>
                      <a:pt x="291" y="203"/>
                    </a:lnTo>
                    <a:lnTo>
                      <a:pt x="278" y="233"/>
                    </a:lnTo>
                    <a:lnTo>
                      <a:pt x="258" y="258"/>
                    </a:lnTo>
                    <a:lnTo>
                      <a:pt x="233" y="278"/>
                    </a:lnTo>
                    <a:lnTo>
                      <a:pt x="203" y="291"/>
                    </a:lnTo>
                    <a:lnTo>
                      <a:pt x="170" y="294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solidFill>
                  <a:srgbClr val="F8F8F8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0402" name="Freeform 18"/>
              <p:cNvSpPr>
                <a:spLocks noEditPoints="1"/>
              </p:cNvSpPr>
              <p:nvPr/>
            </p:nvSpPr>
            <p:spPr bwMode="gray">
              <a:xfrm>
                <a:off x="2602" y="1799"/>
                <a:ext cx="168" cy="157"/>
              </a:xfrm>
              <a:custGeom>
                <a:avLst/>
                <a:gdLst/>
                <a:ahLst/>
                <a:cxnLst>
                  <a:cxn ang="0">
                    <a:pos x="12" y="76"/>
                  </a:cxn>
                  <a:cxn ang="0">
                    <a:pos x="30" y="114"/>
                  </a:cxn>
                  <a:cxn ang="0">
                    <a:pos x="63" y="132"/>
                  </a:cxn>
                  <a:cxn ang="0">
                    <a:pos x="106" y="132"/>
                  </a:cxn>
                  <a:cxn ang="0">
                    <a:pos x="139" y="114"/>
                  </a:cxn>
                  <a:cxn ang="0">
                    <a:pos x="157" y="76"/>
                  </a:cxn>
                  <a:cxn ang="0">
                    <a:pos x="163" y="100"/>
                  </a:cxn>
                  <a:cxn ang="0">
                    <a:pos x="142" y="136"/>
                  </a:cxn>
                  <a:cxn ang="0">
                    <a:pos x="106" y="156"/>
                  </a:cxn>
                  <a:cxn ang="0">
                    <a:pos x="61" y="156"/>
                  </a:cxn>
                  <a:cxn ang="0">
                    <a:pos x="27" y="136"/>
                  </a:cxn>
                  <a:cxn ang="0">
                    <a:pos x="4" y="100"/>
                  </a:cxn>
                  <a:cxn ang="0">
                    <a:pos x="39" y="45"/>
                  </a:cxn>
                  <a:cxn ang="0">
                    <a:pos x="27" y="42"/>
                  </a:cxn>
                  <a:cxn ang="0">
                    <a:pos x="19" y="34"/>
                  </a:cxn>
                  <a:cxn ang="0">
                    <a:pos x="16" y="22"/>
                  </a:cxn>
                  <a:cxn ang="0">
                    <a:pos x="19" y="12"/>
                  </a:cxn>
                  <a:cxn ang="0">
                    <a:pos x="27" y="3"/>
                  </a:cxn>
                  <a:cxn ang="0">
                    <a:pos x="39" y="0"/>
                  </a:cxn>
                  <a:cxn ang="0">
                    <a:pos x="49" y="3"/>
                  </a:cxn>
                  <a:cxn ang="0">
                    <a:pos x="58" y="12"/>
                  </a:cxn>
                  <a:cxn ang="0">
                    <a:pos x="61" y="22"/>
                  </a:cxn>
                  <a:cxn ang="0">
                    <a:pos x="58" y="34"/>
                  </a:cxn>
                  <a:cxn ang="0">
                    <a:pos x="49" y="42"/>
                  </a:cxn>
                  <a:cxn ang="0">
                    <a:pos x="39" y="45"/>
                  </a:cxn>
                  <a:cxn ang="0">
                    <a:pos x="124" y="45"/>
                  </a:cxn>
                  <a:cxn ang="0">
                    <a:pos x="114" y="39"/>
                  </a:cxn>
                  <a:cxn ang="0">
                    <a:pos x="108" y="28"/>
                  </a:cxn>
                  <a:cxn ang="0">
                    <a:pos x="108" y="16"/>
                  </a:cxn>
                  <a:cxn ang="0">
                    <a:pos x="114" y="6"/>
                  </a:cxn>
                  <a:cxn ang="0">
                    <a:pos x="124" y="1"/>
                  </a:cxn>
                  <a:cxn ang="0">
                    <a:pos x="136" y="1"/>
                  </a:cxn>
                  <a:cxn ang="0">
                    <a:pos x="145" y="6"/>
                  </a:cxn>
                  <a:cxn ang="0">
                    <a:pos x="151" y="16"/>
                  </a:cxn>
                  <a:cxn ang="0">
                    <a:pos x="151" y="28"/>
                  </a:cxn>
                  <a:cxn ang="0">
                    <a:pos x="145" y="39"/>
                  </a:cxn>
                  <a:cxn ang="0">
                    <a:pos x="136" y="45"/>
                  </a:cxn>
                </a:cxnLst>
                <a:rect l="0" t="0" r="r" b="b"/>
                <a:pathLst>
                  <a:path w="168" h="157">
                    <a:moveTo>
                      <a:pt x="0" y="76"/>
                    </a:moveTo>
                    <a:lnTo>
                      <a:pt x="12" y="76"/>
                    </a:lnTo>
                    <a:lnTo>
                      <a:pt x="18" y="97"/>
                    </a:lnTo>
                    <a:lnTo>
                      <a:pt x="30" y="114"/>
                    </a:lnTo>
                    <a:lnTo>
                      <a:pt x="43" y="126"/>
                    </a:lnTo>
                    <a:lnTo>
                      <a:pt x="63" y="132"/>
                    </a:lnTo>
                    <a:lnTo>
                      <a:pt x="84" y="135"/>
                    </a:lnTo>
                    <a:lnTo>
                      <a:pt x="106" y="132"/>
                    </a:lnTo>
                    <a:lnTo>
                      <a:pt x="124" y="126"/>
                    </a:lnTo>
                    <a:lnTo>
                      <a:pt x="139" y="114"/>
                    </a:lnTo>
                    <a:lnTo>
                      <a:pt x="150" y="97"/>
                    </a:lnTo>
                    <a:lnTo>
                      <a:pt x="157" y="76"/>
                    </a:lnTo>
                    <a:lnTo>
                      <a:pt x="168" y="76"/>
                    </a:lnTo>
                    <a:lnTo>
                      <a:pt x="163" y="100"/>
                    </a:lnTo>
                    <a:lnTo>
                      <a:pt x="154" y="120"/>
                    </a:lnTo>
                    <a:lnTo>
                      <a:pt x="142" y="136"/>
                    </a:lnTo>
                    <a:lnTo>
                      <a:pt x="126" y="148"/>
                    </a:lnTo>
                    <a:lnTo>
                      <a:pt x="106" y="156"/>
                    </a:lnTo>
                    <a:lnTo>
                      <a:pt x="84" y="157"/>
                    </a:lnTo>
                    <a:lnTo>
                      <a:pt x="61" y="156"/>
                    </a:lnTo>
                    <a:lnTo>
                      <a:pt x="43" y="148"/>
                    </a:lnTo>
                    <a:lnTo>
                      <a:pt x="27" y="136"/>
                    </a:lnTo>
                    <a:lnTo>
                      <a:pt x="13" y="120"/>
                    </a:lnTo>
                    <a:lnTo>
                      <a:pt x="4" y="100"/>
                    </a:lnTo>
                    <a:lnTo>
                      <a:pt x="0" y="76"/>
                    </a:lnTo>
                    <a:close/>
                    <a:moveTo>
                      <a:pt x="39" y="45"/>
                    </a:moveTo>
                    <a:lnTo>
                      <a:pt x="33" y="45"/>
                    </a:lnTo>
                    <a:lnTo>
                      <a:pt x="27" y="42"/>
                    </a:lnTo>
                    <a:lnTo>
                      <a:pt x="22" y="39"/>
                    </a:lnTo>
                    <a:lnTo>
                      <a:pt x="19" y="34"/>
                    </a:lnTo>
                    <a:lnTo>
                      <a:pt x="16" y="28"/>
                    </a:lnTo>
                    <a:lnTo>
                      <a:pt x="16" y="22"/>
                    </a:lnTo>
                    <a:lnTo>
                      <a:pt x="16" y="16"/>
                    </a:lnTo>
                    <a:lnTo>
                      <a:pt x="19" y="12"/>
                    </a:lnTo>
                    <a:lnTo>
                      <a:pt x="22" y="6"/>
                    </a:lnTo>
                    <a:lnTo>
                      <a:pt x="27" y="3"/>
                    </a:lnTo>
                    <a:lnTo>
                      <a:pt x="33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49" y="3"/>
                    </a:lnTo>
                    <a:lnTo>
                      <a:pt x="55" y="6"/>
                    </a:lnTo>
                    <a:lnTo>
                      <a:pt x="58" y="12"/>
                    </a:lnTo>
                    <a:lnTo>
                      <a:pt x="61" y="16"/>
                    </a:lnTo>
                    <a:lnTo>
                      <a:pt x="61" y="22"/>
                    </a:lnTo>
                    <a:lnTo>
                      <a:pt x="61" y="28"/>
                    </a:lnTo>
                    <a:lnTo>
                      <a:pt x="58" y="34"/>
                    </a:lnTo>
                    <a:lnTo>
                      <a:pt x="55" y="39"/>
                    </a:lnTo>
                    <a:lnTo>
                      <a:pt x="49" y="42"/>
                    </a:lnTo>
                    <a:lnTo>
                      <a:pt x="45" y="45"/>
                    </a:lnTo>
                    <a:lnTo>
                      <a:pt x="39" y="45"/>
                    </a:lnTo>
                    <a:close/>
                    <a:moveTo>
                      <a:pt x="130" y="45"/>
                    </a:moveTo>
                    <a:lnTo>
                      <a:pt x="124" y="45"/>
                    </a:lnTo>
                    <a:lnTo>
                      <a:pt x="118" y="42"/>
                    </a:lnTo>
                    <a:lnTo>
                      <a:pt x="114" y="39"/>
                    </a:lnTo>
                    <a:lnTo>
                      <a:pt x="109" y="34"/>
                    </a:lnTo>
                    <a:lnTo>
                      <a:pt x="108" y="28"/>
                    </a:lnTo>
                    <a:lnTo>
                      <a:pt x="106" y="22"/>
                    </a:lnTo>
                    <a:lnTo>
                      <a:pt x="108" y="16"/>
                    </a:lnTo>
                    <a:lnTo>
                      <a:pt x="109" y="12"/>
                    </a:lnTo>
                    <a:lnTo>
                      <a:pt x="114" y="6"/>
                    </a:lnTo>
                    <a:lnTo>
                      <a:pt x="118" y="3"/>
                    </a:lnTo>
                    <a:lnTo>
                      <a:pt x="124" y="1"/>
                    </a:lnTo>
                    <a:lnTo>
                      <a:pt x="130" y="0"/>
                    </a:lnTo>
                    <a:lnTo>
                      <a:pt x="136" y="1"/>
                    </a:lnTo>
                    <a:lnTo>
                      <a:pt x="141" y="3"/>
                    </a:lnTo>
                    <a:lnTo>
                      <a:pt x="145" y="6"/>
                    </a:lnTo>
                    <a:lnTo>
                      <a:pt x="150" y="12"/>
                    </a:lnTo>
                    <a:lnTo>
                      <a:pt x="151" y="16"/>
                    </a:lnTo>
                    <a:lnTo>
                      <a:pt x="153" y="22"/>
                    </a:lnTo>
                    <a:lnTo>
                      <a:pt x="151" y="28"/>
                    </a:lnTo>
                    <a:lnTo>
                      <a:pt x="150" y="34"/>
                    </a:lnTo>
                    <a:lnTo>
                      <a:pt x="145" y="39"/>
                    </a:lnTo>
                    <a:lnTo>
                      <a:pt x="141" y="42"/>
                    </a:lnTo>
                    <a:lnTo>
                      <a:pt x="136" y="45"/>
                    </a:lnTo>
                    <a:lnTo>
                      <a:pt x="130" y="45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solidFill>
                  <a:srgbClr val="F8F8F8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463137" y="1931998"/>
              <a:ext cx="995518" cy="1115256"/>
              <a:chOff x="1006" y="2115"/>
              <a:chExt cx="406" cy="405"/>
            </a:xfrm>
          </p:grpSpPr>
          <p:sp>
            <p:nvSpPr>
              <p:cNvPr id="1040404" name="Freeform 20"/>
              <p:cNvSpPr>
                <a:spLocks/>
              </p:cNvSpPr>
              <p:nvPr/>
            </p:nvSpPr>
            <p:spPr bwMode="gray">
              <a:xfrm>
                <a:off x="1213" y="2127"/>
                <a:ext cx="189" cy="152"/>
              </a:xfrm>
              <a:custGeom>
                <a:avLst/>
                <a:gdLst/>
                <a:ahLst/>
                <a:cxnLst>
                  <a:cxn ang="0">
                    <a:pos x="34" y="15"/>
                  </a:cxn>
                  <a:cxn ang="0">
                    <a:pos x="40" y="17"/>
                  </a:cxn>
                  <a:cxn ang="0">
                    <a:pos x="46" y="18"/>
                  </a:cxn>
                  <a:cxn ang="0">
                    <a:pos x="51" y="23"/>
                  </a:cxn>
                  <a:cxn ang="0">
                    <a:pos x="55" y="27"/>
                  </a:cxn>
                  <a:cxn ang="0">
                    <a:pos x="57" y="33"/>
                  </a:cxn>
                  <a:cxn ang="0">
                    <a:pos x="58" y="39"/>
                  </a:cxn>
                  <a:cxn ang="0">
                    <a:pos x="58" y="51"/>
                  </a:cxn>
                  <a:cxn ang="0">
                    <a:pos x="58" y="57"/>
                  </a:cxn>
                  <a:cxn ang="0">
                    <a:pos x="55" y="62"/>
                  </a:cxn>
                  <a:cxn ang="0">
                    <a:pos x="54" y="66"/>
                  </a:cxn>
                  <a:cxn ang="0">
                    <a:pos x="60" y="69"/>
                  </a:cxn>
                  <a:cxn ang="0">
                    <a:pos x="66" y="72"/>
                  </a:cxn>
                  <a:cxn ang="0">
                    <a:pos x="70" y="72"/>
                  </a:cxn>
                  <a:cxn ang="0">
                    <a:pos x="73" y="72"/>
                  </a:cxn>
                  <a:cxn ang="0">
                    <a:pos x="75" y="72"/>
                  </a:cxn>
                  <a:cxn ang="0">
                    <a:pos x="82" y="72"/>
                  </a:cxn>
                  <a:cxn ang="0">
                    <a:pos x="87" y="75"/>
                  </a:cxn>
                  <a:cxn ang="0">
                    <a:pos x="93" y="78"/>
                  </a:cxn>
                  <a:cxn ang="0">
                    <a:pos x="96" y="83"/>
                  </a:cxn>
                  <a:cxn ang="0">
                    <a:pos x="99" y="89"/>
                  </a:cxn>
                  <a:cxn ang="0">
                    <a:pos x="99" y="95"/>
                  </a:cxn>
                  <a:cxn ang="0">
                    <a:pos x="99" y="96"/>
                  </a:cxn>
                  <a:cxn ang="0">
                    <a:pos x="118" y="119"/>
                  </a:cxn>
                  <a:cxn ang="0">
                    <a:pos x="132" y="146"/>
                  </a:cxn>
                  <a:cxn ang="0">
                    <a:pos x="145" y="146"/>
                  </a:cxn>
                  <a:cxn ang="0">
                    <a:pos x="156" y="146"/>
                  </a:cxn>
                  <a:cxn ang="0">
                    <a:pos x="160" y="146"/>
                  </a:cxn>
                  <a:cxn ang="0">
                    <a:pos x="160" y="146"/>
                  </a:cxn>
                  <a:cxn ang="0">
                    <a:pos x="160" y="146"/>
                  </a:cxn>
                  <a:cxn ang="0">
                    <a:pos x="175" y="147"/>
                  </a:cxn>
                  <a:cxn ang="0">
                    <a:pos x="190" y="152"/>
                  </a:cxn>
                  <a:cxn ang="0">
                    <a:pos x="180" y="116"/>
                  </a:cxn>
                  <a:cxn ang="0">
                    <a:pos x="162" y="84"/>
                  </a:cxn>
                  <a:cxn ang="0">
                    <a:pos x="139" y="56"/>
                  </a:cxn>
                  <a:cxn ang="0">
                    <a:pos x="111" y="33"/>
                  </a:cxn>
                  <a:cxn ang="0">
                    <a:pos x="79" y="15"/>
                  </a:cxn>
                  <a:cxn ang="0">
                    <a:pos x="43" y="5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4" y="8"/>
                  </a:cxn>
                  <a:cxn ang="0">
                    <a:pos x="9" y="15"/>
                  </a:cxn>
                  <a:cxn ang="0">
                    <a:pos x="19" y="15"/>
                  </a:cxn>
                  <a:cxn ang="0">
                    <a:pos x="30" y="15"/>
                  </a:cxn>
                  <a:cxn ang="0">
                    <a:pos x="34" y="15"/>
                  </a:cxn>
                </a:cxnLst>
                <a:rect l="0" t="0" r="r" b="b"/>
                <a:pathLst>
                  <a:path w="190" h="152">
                    <a:moveTo>
                      <a:pt x="34" y="15"/>
                    </a:moveTo>
                    <a:lnTo>
                      <a:pt x="40" y="17"/>
                    </a:lnTo>
                    <a:lnTo>
                      <a:pt x="46" y="18"/>
                    </a:lnTo>
                    <a:lnTo>
                      <a:pt x="51" y="23"/>
                    </a:lnTo>
                    <a:lnTo>
                      <a:pt x="55" y="27"/>
                    </a:lnTo>
                    <a:lnTo>
                      <a:pt x="57" y="33"/>
                    </a:lnTo>
                    <a:lnTo>
                      <a:pt x="58" y="39"/>
                    </a:lnTo>
                    <a:lnTo>
                      <a:pt x="58" y="51"/>
                    </a:lnTo>
                    <a:lnTo>
                      <a:pt x="58" y="57"/>
                    </a:lnTo>
                    <a:lnTo>
                      <a:pt x="55" y="62"/>
                    </a:lnTo>
                    <a:lnTo>
                      <a:pt x="54" y="66"/>
                    </a:lnTo>
                    <a:lnTo>
                      <a:pt x="60" y="69"/>
                    </a:lnTo>
                    <a:lnTo>
                      <a:pt x="66" y="72"/>
                    </a:lnTo>
                    <a:lnTo>
                      <a:pt x="70" y="72"/>
                    </a:lnTo>
                    <a:lnTo>
                      <a:pt x="73" y="72"/>
                    </a:lnTo>
                    <a:lnTo>
                      <a:pt x="75" y="72"/>
                    </a:lnTo>
                    <a:lnTo>
                      <a:pt x="82" y="72"/>
                    </a:lnTo>
                    <a:lnTo>
                      <a:pt x="87" y="75"/>
                    </a:lnTo>
                    <a:lnTo>
                      <a:pt x="93" y="78"/>
                    </a:lnTo>
                    <a:lnTo>
                      <a:pt x="96" y="83"/>
                    </a:lnTo>
                    <a:lnTo>
                      <a:pt x="99" y="89"/>
                    </a:lnTo>
                    <a:lnTo>
                      <a:pt x="99" y="95"/>
                    </a:lnTo>
                    <a:lnTo>
                      <a:pt x="99" y="96"/>
                    </a:lnTo>
                    <a:lnTo>
                      <a:pt x="118" y="119"/>
                    </a:lnTo>
                    <a:lnTo>
                      <a:pt x="132" y="146"/>
                    </a:lnTo>
                    <a:lnTo>
                      <a:pt x="145" y="146"/>
                    </a:lnTo>
                    <a:lnTo>
                      <a:pt x="156" y="146"/>
                    </a:lnTo>
                    <a:lnTo>
                      <a:pt x="160" y="146"/>
                    </a:lnTo>
                    <a:lnTo>
                      <a:pt x="160" y="146"/>
                    </a:lnTo>
                    <a:lnTo>
                      <a:pt x="160" y="146"/>
                    </a:lnTo>
                    <a:lnTo>
                      <a:pt x="175" y="147"/>
                    </a:lnTo>
                    <a:lnTo>
                      <a:pt x="190" y="152"/>
                    </a:lnTo>
                    <a:lnTo>
                      <a:pt x="180" y="116"/>
                    </a:lnTo>
                    <a:lnTo>
                      <a:pt x="162" y="84"/>
                    </a:lnTo>
                    <a:lnTo>
                      <a:pt x="139" y="56"/>
                    </a:lnTo>
                    <a:lnTo>
                      <a:pt x="111" y="33"/>
                    </a:lnTo>
                    <a:lnTo>
                      <a:pt x="79" y="15"/>
                    </a:lnTo>
                    <a:lnTo>
                      <a:pt x="43" y="5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4" y="8"/>
                    </a:lnTo>
                    <a:lnTo>
                      <a:pt x="9" y="15"/>
                    </a:lnTo>
                    <a:lnTo>
                      <a:pt x="19" y="15"/>
                    </a:lnTo>
                    <a:lnTo>
                      <a:pt x="30" y="15"/>
                    </a:lnTo>
                    <a:lnTo>
                      <a:pt x="34" y="15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solidFill>
                  <a:srgbClr val="F8F8F8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0405" name="Freeform 21"/>
              <p:cNvSpPr>
                <a:spLocks/>
              </p:cNvSpPr>
              <p:nvPr/>
            </p:nvSpPr>
            <p:spPr bwMode="gray">
              <a:xfrm>
                <a:off x="1051" y="2361"/>
                <a:ext cx="109" cy="131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3" y="11"/>
                  </a:cxn>
                  <a:cxn ang="0">
                    <a:pos x="25" y="21"/>
                  </a:cxn>
                  <a:cxn ang="0">
                    <a:pos x="16" y="32"/>
                  </a:cxn>
                  <a:cxn ang="0">
                    <a:pos x="12" y="39"/>
                  </a:cxn>
                  <a:cxn ang="0">
                    <a:pos x="9" y="41"/>
                  </a:cxn>
                  <a:cxn ang="0">
                    <a:pos x="7" y="44"/>
                  </a:cxn>
                  <a:cxn ang="0">
                    <a:pos x="3" y="45"/>
                  </a:cxn>
                  <a:cxn ang="0">
                    <a:pos x="0" y="47"/>
                  </a:cxn>
                  <a:cxn ang="0">
                    <a:pos x="18" y="74"/>
                  </a:cxn>
                  <a:cxn ang="0">
                    <a:pos x="39" y="96"/>
                  </a:cxn>
                  <a:cxn ang="0">
                    <a:pos x="63" y="116"/>
                  </a:cxn>
                  <a:cxn ang="0">
                    <a:pos x="90" y="131"/>
                  </a:cxn>
                  <a:cxn ang="0">
                    <a:pos x="100" y="104"/>
                  </a:cxn>
                  <a:cxn ang="0">
                    <a:pos x="109" y="77"/>
                  </a:cxn>
                  <a:cxn ang="0">
                    <a:pos x="87" y="63"/>
                  </a:cxn>
                  <a:cxn ang="0">
                    <a:pos x="67" y="45"/>
                  </a:cxn>
                  <a:cxn ang="0">
                    <a:pos x="52" y="24"/>
                  </a:cxn>
                  <a:cxn ang="0">
                    <a:pos x="40" y="0"/>
                  </a:cxn>
                </a:cxnLst>
                <a:rect l="0" t="0" r="r" b="b"/>
                <a:pathLst>
                  <a:path w="109" h="131">
                    <a:moveTo>
                      <a:pt x="40" y="0"/>
                    </a:moveTo>
                    <a:lnTo>
                      <a:pt x="33" y="11"/>
                    </a:lnTo>
                    <a:lnTo>
                      <a:pt x="25" y="21"/>
                    </a:lnTo>
                    <a:lnTo>
                      <a:pt x="16" y="32"/>
                    </a:lnTo>
                    <a:lnTo>
                      <a:pt x="12" y="39"/>
                    </a:lnTo>
                    <a:lnTo>
                      <a:pt x="9" y="41"/>
                    </a:lnTo>
                    <a:lnTo>
                      <a:pt x="7" y="44"/>
                    </a:lnTo>
                    <a:lnTo>
                      <a:pt x="3" y="45"/>
                    </a:lnTo>
                    <a:lnTo>
                      <a:pt x="0" y="47"/>
                    </a:lnTo>
                    <a:lnTo>
                      <a:pt x="18" y="74"/>
                    </a:lnTo>
                    <a:lnTo>
                      <a:pt x="39" y="96"/>
                    </a:lnTo>
                    <a:lnTo>
                      <a:pt x="63" y="116"/>
                    </a:lnTo>
                    <a:lnTo>
                      <a:pt x="90" y="131"/>
                    </a:lnTo>
                    <a:lnTo>
                      <a:pt x="100" y="104"/>
                    </a:lnTo>
                    <a:lnTo>
                      <a:pt x="109" y="77"/>
                    </a:lnTo>
                    <a:lnTo>
                      <a:pt x="87" y="63"/>
                    </a:lnTo>
                    <a:lnTo>
                      <a:pt x="67" y="45"/>
                    </a:lnTo>
                    <a:lnTo>
                      <a:pt x="52" y="24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solidFill>
                  <a:srgbClr val="F8F8F8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0406" name="Freeform 22"/>
              <p:cNvSpPr>
                <a:spLocks/>
              </p:cNvSpPr>
              <p:nvPr/>
            </p:nvSpPr>
            <p:spPr bwMode="gray">
              <a:xfrm>
                <a:off x="1051" y="2144"/>
                <a:ext cx="109" cy="130"/>
              </a:xfrm>
              <a:custGeom>
                <a:avLst/>
                <a:gdLst/>
                <a:ahLst/>
                <a:cxnLst>
                  <a:cxn ang="0">
                    <a:pos x="9" y="90"/>
                  </a:cxn>
                  <a:cxn ang="0">
                    <a:pos x="12" y="93"/>
                  </a:cxn>
                  <a:cxn ang="0">
                    <a:pos x="16" y="99"/>
                  </a:cxn>
                  <a:cxn ang="0">
                    <a:pos x="25" y="109"/>
                  </a:cxn>
                  <a:cxn ang="0">
                    <a:pos x="33" y="120"/>
                  </a:cxn>
                  <a:cxn ang="0">
                    <a:pos x="40" y="130"/>
                  </a:cxn>
                  <a:cxn ang="0">
                    <a:pos x="52" y="106"/>
                  </a:cxn>
                  <a:cxn ang="0">
                    <a:pos x="67" y="85"/>
                  </a:cxn>
                  <a:cxn ang="0">
                    <a:pos x="87" y="67"/>
                  </a:cxn>
                  <a:cxn ang="0">
                    <a:pos x="109" y="54"/>
                  </a:cxn>
                  <a:cxn ang="0">
                    <a:pos x="100" y="27"/>
                  </a:cxn>
                  <a:cxn ang="0">
                    <a:pos x="90" y="0"/>
                  </a:cxn>
                  <a:cxn ang="0">
                    <a:pos x="63" y="15"/>
                  </a:cxn>
                  <a:cxn ang="0">
                    <a:pos x="39" y="34"/>
                  </a:cxn>
                  <a:cxn ang="0">
                    <a:pos x="18" y="57"/>
                  </a:cxn>
                  <a:cxn ang="0">
                    <a:pos x="0" y="84"/>
                  </a:cxn>
                  <a:cxn ang="0">
                    <a:pos x="6" y="85"/>
                  </a:cxn>
                  <a:cxn ang="0">
                    <a:pos x="9" y="90"/>
                  </a:cxn>
                </a:cxnLst>
                <a:rect l="0" t="0" r="r" b="b"/>
                <a:pathLst>
                  <a:path w="109" h="130">
                    <a:moveTo>
                      <a:pt x="9" y="90"/>
                    </a:moveTo>
                    <a:lnTo>
                      <a:pt x="12" y="93"/>
                    </a:lnTo>
                    <a:lnTo>
                      <a:pt x="16" y="99"/>
                    </a:lnTo>
                    <a:lnTo>
                      <a:pt x="25" y="109"/>
                    </a:lnTo>
                    <a:lnTo>
                      <a:pt x="33" y="120"/>
                    </a:lnTo>
                    <a:lnTo>
                      <a:pt x="40" y="130"/>
                    </a:lnTo>
                    <a:lnTo>
                      <a:pt x="52" y="106"/>
                    </a:lnTo>
                    <a:lnTo>
                      <a:pt x="67" y="85"/>
                    </a:lnTo>
                    <a:lnTo>
                      <a:pt x="87" y="67"/>
                    </a:lnTo>
                    <a:lnTo>
                      <a:pt x="109" y="54"/>
                    </a:lnTo>
                    <a:lnTo>
                      <a:pt x="100" y="27"/>
                    </a:lnTo>
                    <a:lnTo>
                      <a:pt x="90" y="0"/>
                    </a:lnTo>
                    <a:lnTo>
                      <a:pt x="63" y="15"/>
                    </a:lnTo>
                    <a:lnTo>
                      <a:pt x="39" y="34"/>
                    </a:lnTo>
                    <a:lnTo>
                      <a:pt x="18" y="57"/>
                    </a:lnTo>
                    <a:lnTo>
                      <a:pt x="0" y="84"/>
                    </a:lnTo>
                    <a:lnTo>
                      <a:pt x="6" y="85"/>
                    </a:lnTo>
                    <a:lnTo>
                      <a:pt x="9" y="90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solidFill>
                  <a:srgbClr val="F8F8F8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0407" name="Freeform 23"/>
              <p:cNvSpPr>
                <a:spLocks/>
              </p:cNvSpPr>
              <p:nvPr/>
            </p:nvSpPr>
            <p:spPr bwMode="gray">
              <a:xfrm>
                <a:off x="1213" y="2357"/>
                <a:ext cx="189" cy="151"/>
              </a:xfrm>
              <a:custGeom>
                <a:avLst/>
                <a:gdLst/>
                <a:ahLst/>
                <a:cxnLst>
                  <a:cxn ang="0">
                    <a:pos x="132" y="6"/>
                  </a:cxn>
                  <a:cxn ang="0">
                    <a:pos x="118" y="33"/>
                  </a:cxn>
                  <a:cxn ang="0">
                    <a:pos x="99" y="55"/>
                  </a:cxn>
                  <a:cxn ang="0">
                    <a:pos x="99" y="57"/>
                  </a:cxn>
                  <a:cxn ang="0">
                    <a:pos x="99" y="63"/>
                  </a:cxn>
                  <a:cxn ang="0">
                    <a:pos x="96" y="69"/>
                  </a:cxn>
                  <a:cxn ang="0">
                    <a:pos x="93" y="73"/>
                  </a:cxn>
                  <a:cxn ang="0">
                    <a:pos x="87" y="76"/>
                  </a:cxn>
                  <a:cxn ang="0">
                    <a:pos x="82" y="79"/>
                  </a:cxn>
                  <a:cxn ang="0">
                    <a:pos x="75" y="81"/>
                  </a:cxn>
                  <a:cxn ang="0">
                    <a:pos x="73" y="81"/>
                  </a:cxn>
                  <a:cxn ang="0">
                    <a:pos x="70" y="81"/>
                  </a:cxn>
                  <a:cxn ang="0">
                    <a:pos x="66" y="81"/>
                  </a:cxn>
                  <a:cxn ang="0">
                    <a:pos x="60" y="82"/>
                  </a:cxn>
                  <a:cxn ang="0">
                    <a:pos x="54" y="85"/>
                  </a:cxn>
                  <a:cxn ang="0">
                    <a:pos x="55" y="90"/>
                  </a:cxn>
                  <a:cxn ang="0">
                    <a:pos x="58" y="94"/>
                  </a:cxn>
                  <a:cxn ang="0">
                    <a:pos x="58" y="100"/>
                  </a:cxn>
                  <a:cxn ang="0">
                    <a:pos x="58" y="112"/>
                  </a:cxn>
                  <a:cxn ang="0">
                    <a:pos x="57" y="118"/>
                  </a:cxn>
                  <a:cxn ang="0">
                    <a:pos x="55" y="124"/>
                  </a:cxn>
                  <a:cxn ang="0">
                    <a:pos x="51" y="129"/>
                  </a:cxn>
                  <a:cxn ang="0">
                    <a:pos x="46" y="133"/>
                  </a:cxn>
                  <a:cxn ang="0">
                    <a:pos x="40" y="135"/>
                  </a:cxn>
                  <a:cxn ang="0">
                    <a:pos x="34" y="136"/>
                  </a:cxn>
                  <a:cxn ang="0">
                    <a:pos x="30" y="136"/>
                  </a:cxn>
                  <a:cxn ang="0">
                    <a:pos x="19" y="136"/>
                  </a:cxn>
                  <a:cxn ang="0">
                    <a:pos x="9" y="136"/>
                  </a:cxn>
                  <a:cxn ang="0">
                    <a:pos x="4" y="144"/>
                  </a:cxn>
                  <a:cxn ang="0">
                    <a:pos x="0" y="150"/>
                  </a:cxn>
                  <a:cxn ang="0">
                    <a:pos x="3" y="151"/>
                  </a:cxn>
                  <a:cxn ang="0">
                    <a:pos x="6" y="151"/>
                  </a:cxn>
                  <a:cxn ang="0">
                    <a:pos x="43" y="147"/>
                  </a:cxn>
                  <a:cxn ang="0">
                    <a:pos x="79" y="136"/>
                  </a:cxn>
                  <a:cxn ang="0">
                    <a:pos x="111" y="118"/>
                  </a:cxn>
                  <a:cxn ang="0">
                    <a:pos x="139" y="96"/>
                  </a:cxn>
                  <a:cxn ang="0">
                    <a:pos x="162" y="67"/>
                  </a:cxn>
                  <a:cxn ang="0">
                    <a:pos x="180" y="36"/>
                  </a:cxn>
                  <a:cxn ang="0">
                    <a:pos x="190" y="0"/>
                  </a:cxn>
                  <a:cxn ang="0">
                    <a:pos x="175" y="4"/>
                  </a:cxn>
                  <a:cxn ang="0">
                    <a:pos x="160" y="6"/>
                  </a:cxn>
                  <a:cxn ang="0">
                    <a:pos x="156" y="6"/>
                  </a:cxn>
                  <a:cxn ang="0">
                    <a:pos x="145" y="6"/>
                  </a:cxn>
                  <a:cxn ang="0">
                    <a:pos x="132" y="6"/>
                  </a:cxn>
                </a:cxnLst>
                <a:rect l="0" t="0" r="r" b="b"/>
                <a:pathLst>
                  <a:path w="190" h="151">
                    <a:moveTo>
                      <a:pt x="132" y="6"/>
                    </a:moveTo>
                    <a:lnTo>
                      <a:pt x="118" y="33"/>
                    </a:lnTo>
                    <a:lnTo>
                      <a:pt x="99" y="55"/>
                    </a:lnTo>
                    <a:lnTo>
                      <a:pt x="99" y="57"/>
                    </a:lnTo>
                    <a:lnTo>
                      <a:pt x="99" y="63"/>
                    </a:lnTo>
                    <a:lnTo>
                      <a:pt x="96" y="69"/>
                    </a:lnTo>
                    <a:lnTo>
                      <a:pt x="93" y="73"/>
                    </a:lnTo>
                    <a:lnTo>
                      <a:pt x="87" y="76"/>
                    </a:lnTo>
                    <a:lnTo>
                      <a:pt x="82" y="79"/>
                    </a:lnTo>
                    <a:lnTo>
                      <a:pt x="75" y="81"/>
                    </a:lnTo>
                    <a:lnTo>
                      <a:pt x="73" y="81"/>
                    </a:lnTo>
                    <a:lnTo>
                      <a:pt x="70" y="81"/>
                    </a:lnTo>
                    <a:lnTo>
                      <a:pt x="66" y="81"/>
                    </a:lnTo>
                    <a:lnTo>
                      <a:pt x="60" y="82"/>
                    </a:lnTo>
                    <a:lnTo>
                      <a:pt x="54" y="85"/>
                    </a:lnTo>
                    <a:lnTo>
                      <a:pt x="55" y="90"/>
                    </a:lnTo>
                    <a:lnTo>
                      <a:pt x="58" y="94"/>
                    </a:lnTo>
                    <a:lnTo>
                      <a:pt x="58" y="100"/>
                    </a:lnTo>
                    <a:lnTo>
                      <a:pt x="58" y="112"/>
                    </a:lnTo>
                    <a:lnTo>
                      <a:pt x="57" y="118"/>
                    </a:lnTo>
                    <a:lnTo>
                      <a:pt x="55" y="124"/>
                    </a:lnTo>
                    <a:lnTo>
                      <a:pt x="51" y="129"/>
                    </a:lnTo>
                    <a:lnTo>
                      <a:pt x="46" y="133"/>
                    </a:lnTo>
                    <a:lnTo>
                      <a:pt x="40" y="135"/>
                    </a:lnTo>
                    <a:lnTo>
                      <a:pt x="34" y="136"/>
                    </a:lnTo>
                    <a:lnTo>
                      <a:pt x="30" y="136"/>
                    </a:lnTo>
                    <a:lnTo>
                      <a:pt x="19" y="136"/>
                    </a:lnTo>
                    <a:lnTo>
                      <a:pt x="9" y="136"/>
                    </a:lnTo>
                    <a:lnTo>
                      <a:pt x="4" y="144"/>
                    </a:lnTo>
                    <a:lnTo>
                      <a:pt x="0" y="150"/>
                    </a:lnTo>
                    <a:lnTo>
                      <a:pt x="3" y="151"/>
                    </a:lnTo>
                    <a:lnTo>
                      <a:pt x="6" y="151"/>
                    </a:lnTo>
                    <a:lnTo>
                      <a:pt x="43" y="147"/>
                    </a:lnTo>
                    <a:lnTo>
                      <a:pt x="79" y="136"/>
                    </a:lnTo>
                    <a:lnTo>
                      <a:pt x="111" y="118"/>
                    </a:lnTo>
                    <a:lnTo>
                      <a:pt x="139" y="96"/>
                    </a:lnTo>
                    <a:lnTo>
                      <a:pt x="162" y="67"/>
                    </a:lnTo>
                    <a:lnTo>
                      <a:pt x="180" y="36"/>
                    </a:lnTo>
                    <a:lnTo>
                      <a:pt x="190" y="0"/>
                    </a:lnTo>
                    <a:lnTo>
                      <a:pt x="175" y="4"/>
                    </a:lnTo>
                    <a:lnTo>
                      <a:pt x="160" y="6"/>
                    </a:lnTo>
                    <a:lnTo>
                      <a:pt x="156" y="6"/>
                    </a:lnTo>
                    <a:lnTo>
                      <a:pt x="145" y="6"/>
                    </a:lnTo>
                    <a:lnTo>
                      <a:pt x="132" y="6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solidFill>
                  <a:srgbClr val="F8F8F8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0408" name="Freeform 24"/>
              <p:cNvSpPr>
                <a:spLocks/>
              </p:cNvSpPr>
              <p:nvPr/>
            </p:nvSpPr>
            <p:spPr bwMode="gray">
              <a:xfrm>
                <a:off x="1006" y="2115"/>
                <a:ext cx="406" cy="405"/>
              </a:xfrm>
              <a:custGeom>
                <a:avLst/>
                <a:gdLst/>
                <a:ahLst/>
                <a:cxnLst>
                  <a:cxn ang="0">
                    <a:pos x="259" y="129"/>
                  </a:cxn>
                  <a:cxn ang="0">
                    <a:pos x="280" y="126"/>
                  </a:cxn>
                  <a:cxn ang="0">
                    <a:pos x="282" y="107"/>
                  </a:cxn>
                  <a:cxn ang="0">
                    <a:pos x="277" y="99"/>
                  </a:cxn>
                  <a:cxn ang="0">
                    <a:pos x="220" y="72"/>
                  </a:cxn>
                  <a:cxn ang="0">
                    <a:pos x="238" y="69"/>
                  </a:cxn>
                  <a:cxn ang="0">
                    <a:pos x="241" y="51"/>
                  </a:cxn>
                  <a:cxn ang="0">
                    <a:pos x="235" y="44"/>
                  </a:cxn>
                  <a:cxn ang="0">
                    <a:pos x="195" y="35"/>
                  </a:cxn>
                  <a:cxn ang="0">
                    <a:pos x="175" y="9"/>
                  </a:cxn>
                  <a:cxn ang="0">
                    <a:pos x="165" y="2"/>
                  </a:cxn>
                  <a:cxn ang="0">
                    <a:pos x="151" y="0"/>
                  </a:cxn>
                  <a:cxn ang="0">
                    <a:pos x="138" y="15"/>
                  </a:cxn>
                  <a:cxn ang="0">
                    <a:pos x="157" y="69"/>
                  </a:cxn>
                  <a:cxn ang="0">
                    <a:pos x="180" y="132"/>
                  </a:cxn>
                  <a:cxn ang="0">
                    <a:pos x="190" y="165"/>
                  </a:cxn>
                  <a:cxn ang="0">
                    <a:pos x="160" y="177"/>
                  </a:cxn>
                  <a:cxn ang="0">
                    <a:pos x="106" y="182"/>
                  </a:cxn>
                  <a:cxn ang="0">
                    <a:pos x="76" y="183"/>
                  </a:cxn>
                  <a:cxn ang="0">
                    <a:pos x="21" y="192"/>
                  </a:cxn>
                  <a:cxn ang="0">
                    <a:pos x="4" y="278"/>
                  </a:cxn>
                  <a:cxn ang="0">
                    <a:pos x="81" y="222"/>
                  </a:cxn>
                  <a:cxn ang="0">
                    <a:pos x="124" y="224"/>
                  </a:cxn>
                  <a:cxn ang="0">
                    <a:pos x="175" y="231"/>
                  </a:cxn>
                  <a:cxn ang="0">
                    <a:pos x="189" y="246"/>
                  </a:cxn>
                  <a:cxn ang="0">
                    <a:pos x="172" y="293"/>
                  </a:cxn>
                  <a:cxn ang="0">
                    <a:pos x="150" y="357"/>
                  </a:cxn>
                  <a:cxn ang="0">
                    <a:pos x="135" y="401"/>
                  </a:cxn>
                  <a:cxn ang="0">
                    <a:pos x="156" y="405"/>
                  </a:cxn>
                  <a:cxn ang="0">
                    <a:pos x="169" y="404"/>
                  </a:cxn>
                  <a:cxn ang="0">
                    <a:pos x="181" y="389"/>
                  </a:cxn>
                  <a:cxn ang="0">
                    <a:pos x="199" y="363"/>
                  </a:cxn>
                  <a:cxn ang="0">
                    <a:pos x="238" y="360"/>
                  </a:cxn>
                  <a:cxn ang="0">
                    <a:pos x="241" y="342"/>
                  </a:cxn>
                  <a:cxn ang="0">
                    <a:pos x="235" y="333"/>
                  </a:cxn>
                  <a:cxn ang="0">
                    <a:pos x="238" y="306"/>
                  </a:cxn>
                  <a:cxn ang="0">
                    <a:pos x="280" y="305"/>
                  </a:cxn>
                  <a:cxn ang="0">
                    <a:pos x="282" y="285"/>
                  </a:cxn>
                  <a:cxn ang="0">
                    <a:pos x="277" y="278"/>
                  </a:cxn>
                  <a:cxn ang="0">
                    <a:pos x="294" y="233"/>
                  </a:cxn>
                  <a:cxn ang="0">
                    <a:pos x="376" y="230"/>
                  </a:cxn>
                  <a:cxn ang="0">
                    <a:pos x="403" y="213"/>
                  </a:cxn>
                  <a:cxn ang="0">
                    <a:pos x="397" y="185"/>
                  </a:cxn>
                  <a:cxn ang="0">
                    <a:pos x="367" y="174"/>
                  </a:cxn>
                </a:cxnLst>
                <a:rect l="0" t="0" r="r" b="b"/>
                <a:pathLst>
                  <a:path w="406" h="405">
                    <a:moveTo>
                      <a:pt x="360" y="174"/>
                    </a:moveTo>
                    <a:lnTo>
                      <a:pt x="294" y="173"/>
                    </a:lnTo>
                    <a:lnTo>
                      <a:pt x="259" y="129"/>
                    </a:lnTo>
                    <a:lnTo>
                      <a:pt x="274" y="129"/>
                    </a:lnTo>
                    <a:lnTo>
                      <a:pt x="277" y="128"/>
                    </a:lnTo>
                    <a:lnTo>
                      <a:pt x="280" y="126"/>
                    </a:lnTo>
                    <a:lnTo>
                      <a:pt x="282" y="123"/>
                    </a:lnTo>
                    <a:lnTo>
                      <a:pt x="282" y="120"/>
                    </a:lnTo>
                    <a:lnTo>
                      <a:pt x="282" y="107"/>
                    </a:lnTo>
                    <a:lnTo>
                      <a:pt x="282" y="104"/>
                    </a:lnTo>
                    <a:lnTo>
                      <a:pt x="280" y="101"/>
                    </a:lnTo>
                    <a:lnTo>
                      <a:pt x="277" y="99"/>
                    </a:lnTo>
                    <a:lnTo>
                      <a:pt x="274" y="99"/>
                    </a:lnTo>
                    <a:lnTo>
                      <a:pt x="238" y="99"/>
                    </a:lnTo>
                    <a:lnTo>
                      <a:pt x="220" y="72"/>
                    </a:lnTo>
                    <a:lnTo>
                      <a:pt x="232" y="72"/>
                    </a:lnTo>
                    <a:lnTo>
                      <a:pt x="235" y="72"/>
                    </a:lnTo>
                    <a:lnTo>
                      <a:pt x="238" y="69"/>
                    </a:lnTo>
                    <a:lnTo>
                      <a:pt x="241" y="68"/>
                    </a:lnTo>
                    <a:lnTo>
                      <a:pt x="241" y="63"/>
                    </a:lnTo>
                    <a:lnTo>
                      <a:pt x="241" y="51"/>
                    </a:lnTo>
                    <a:lnTo>
                      <a:pt x="241" y="48"/>
                    </a:lnTo>
                    <a:lnTo>
                      <a:pt x="238" y="45"/>
                    </a:lnTo>
                    <a:lnTo>
                      <a:pt x="235" y="44"/>
                    </a:lnTo>
                    <a:lnTo>
                      <a:pt x="232" y="42"/>
                    </a:lnTo>
                    <a:lnTo>
                      <a:pt x="199" y="42"/>
                    </a:lnTo>
                    <a:lnTo>
                      <a:pt x="195" y="35"/>
                    </a:lnTo>
                    <a:lnTo>
                      <a:pt x="189" y="26"/>
                    </a:lnTo>
                    <a:lnTo>
                      <a:pt x="181" y="17"/>
                    </a:lnTo>
                    <a:lnTo>
                      <a:pt x="175" y="9"/>
                    </a:lnTo>
                    <a:lnTo>
                      <a:pt x="172" y="5"/>
                    </a:lnTo>
                    <a:lnTo>
                      <a:pt x="169" y="3"/>
                    </a:lnTo>
                    <a:lnTo>
                      <a:pt x="165" y="2"/>
                    </a:lnTo>
                    <a:lnTo>
                      <a:pt x="160" y="0"/>
                    </a:lnTo>
                    <a:lnTo>
                      <a:pt x="156" y="0"/>
                    </a:lnTo>
                    <a:lnTo>
                      <a:pt x="151" y="0"/>
                    </a:lnTo>
                    <a:lnTo>
                      <a:pt x="133" y="0"/>
                    </a:lnTo>
                    <a:lnTo>
                      <a:pt x="135" y="5"/>
                    </a:lnTo>
                    <a:lnTo>
                      <a:pt x="138" y="15"/>
                    </a:lnTo>
                    <a:lnTo>
                      <a:pt x="144" y="30"/>
                    </a:lnTo>
                    <a:lnTo>
                      <a:pt x="150" y="48"/>
                    </a:lnTo>
                    <a:lnTo>
                      <a:pt x="157" y="69"/>
                    </a:lnTo>
                    <a:lnTo>
                      <a:pt x="165" y="92"/>
                    </a:lnTo>
                    <a:lnTo>
                      <a:pt x="172" y="113"/>
                    </a:lnTo>
                    <a:lnTo>
                      <a:pt x="180" y="132"/>
                    </a:lnTo>
                    <a:lnTo>
                      <a:pt x="184" y="149"/>
                    </a:lnTo>
                    <a:lnTo>
                      <a:pt x="189" y="159"/>
                    </a:lnTo>
                    <a:lnTo>
                      <a:pt x="190" y="165"/>
                    </a:lnTo>
                    <a:lnTo>
                      <a:pt x="186" y="170"/>
                    </a:lnTo>
                    <a:lnTo>
                      <a:pt x="175" y="174"/>
                    </a:lnTo>
                    <a:lnTo>
                      <a:pt x="160" y="177"/>
                    </a:lnTo>
                    <a:lnTo>
                      <a:pt x="142" y="180"/>
                    </a:lnTo>
                    <a:lnTo>
                      <a:pt x="124" y="182"/>
                    </a:lnTo>
                    <a:lnTo>
                      <a:pt x="106" y="182"/>
                    </a:lnTo>
                    <a:lnTo>
                      <a:pt x="91" y="183"/>
                    </a:lnTo>
                    <a:lnTo>
                      <a:pt x="81" y="183"/>
                    </a:lnTo>
                    <a:lnTo>
                      <a:pt x="76" y="183"/>
                    </a:lnTo>
                    <a:lnTo>
                      <a:pt x="33" y="128"/>
                    </a:lnTo>
                    <a:lnTo>
                      <a:pt x="4" y="128"/>
                    </a:lnTo>
                    <a:lnTo>
                      <a:pt x="21" y="192"/>
                    </a:lnTo>
                    <a:lnTo>
                      <a:pt x="0" y="203"/>
                    </a:lnTo>
                    <a:lnTo>
                      <a:pt x="21" y="213"/>
                    </a:lnTo>
                    <a:lnTo>
                      <a:pt x="4" y="278"/>
                    </a:lnTo>
                    <a:lnTo>
                      <a:pt x="33" y="278"/>
                    </a:lnTo>
                    <a:lnTo>
                      <a:pt x="76" y="222"/>
                    </a:lnTo>
                    <a:lnTo>
                      <a:pt x="81" y="222"/>
                    </a:lnTo>
                    <a:lnTo>
                      <a:pt x="91" y="222"/>
                    </a:lnTo>
                    <a:lnTo>
                      <a:pt x="106" y="224"/>
                    </a:lnTo>
                    <a:lnTo>
                      <a:pt x="124" y="224"/>
                    </a:lnTo>
                    <a:lnTo>
                      <a:pt x="142" y="225"/>
                    </a:lnTo>
                    <a:lnTo>
                      <a:pt x="160" y="228"/>
                    </a:lnTo>
                    <a:lnTo>
                      <a:pt x="175" y="231"/>
                    </a:lnTo>
                    <a:lnTo>
                      <a:pt x="186" y="236"/>
                    </a:lnTo>
                    <a:lnTo>
                      <a:pt x="190" y="240"/>
                    </a:lnTo>
                    <a:lnTo>
                      <a:pt x="189" y="246"/>
                    </a:lnTo>
                    <a:lnTo>
                      <a:pt x="184" y="257"/>
                    </a:lnTo>
                    <a:lnTo>
                      <a:pt x="180" y="273"/>
                    </a:lnTo>
                    <a:lnTo>
                      <a:pt x="172" y="293"/>
                    </a:lnTo>
                    <a:lnTo>
                      <a:pt x="165" y="314"/>
                    </a:lnTo>
                    <a:lnTo>
                      <a:pt x="157" y="336"/>
                    </a:lnTo>
                    <a:lnTo>
                      <a:pt x="150" y="357"/>
                    </a:lnTo>
                    <a:lnTo>
                      <a:pt x="144" y="375"/>
                    </a:lnTo>
                    <a:lnTo>
                      <a:pt x="138" y="390"/>
                    </a:lnTo>
                    <a:lnTo>
                      <a:pt x="135" y="401"/>
                    </a:lnTo>
                    <a:lnTo>
                      <a:pt x="133" y="405"/>
                    </a:lnTo>
                    <a:lnTo>
                      <a:pt x="151" y="405"/>
                    </a:lnTo>
                    <a:lnTo>
                      <a:pt x="156" y="405"/>
                    </a:lnTo>
                    <a:lnTo>
                      <a:pt x="160" y="405"/>
                    </a:lnTo>
                    <a:lnTo>
                      <a:pt x="165" y="404"/>
                    </a:lnTo>
                    <a:lnTo>
                      <a:pt x="169" y="404"/>
                    </a:lnTo>
                    <a:lnTo>
                      <a:pt x="172" y="401"/>
                    </a:lnTo>
                    <a:lnTo>
                      <a:pt x="175" y="396"/>
                    </a:lnTo>
                    <a:lnTo>
                      <a:pt x="181" y="389"/>
                    </a:lnTo>
                    <a:lnTo>
                      <a:pt x="189" y="380"/>
                    </a:lnTo>
                    <a:lnTo>
                      <a:pt x="195" y="371"/>
                    </a:lnTo>
                    <a:lnTo>
                      <a:pt x="199" y="363"/>
                    </a:lnTo>
                    <a:lnTo>
                      <a:pt x="232" y="363"/>
                    </a:lnTo>
                    <a:lnTo>
                      <a:pt x="235" y="362"/>
                    </a:lnTo>
                    <a:lnTo>
                      <a:pt x="238" y="360"/>
                    </a:lnTo>
                    <a:lnTo>
                      <a:pt x="241" y="357"/>
                    </a:lnTo>
                    <a:lnTo>
                      <a:pt x="241" y="354"/>
                    </a:lnTo>
                    <a:lnTo>
                      <a:pt x="241" y="342"/>
                    </a:lnTo>
                    <a:lnTo>
                      <a:pt x="241" y="338"/>
                    </a:lnTo>
                    <a:lnTo>
                      <a:pt x="238" y="336"/>
                    </a:lnTo>
                    <a:lnTo>
                      <a:pt x="235" y="333"/>
                    </a:lnTo>
                    <a:lnTo>
                      <a:pt x="232" y="333"/>
                    </a:lnTo>
                    <a:lnTo>
                      <a:pt x="220" y="333"/>
                    </a:lnTo>
                    <a:lnTo>
                      <a:pt x="238" y="306"/>
                    </a:lnTo>
                    <a:lnTo>
                      <a:pt x="274" y="306"/>
                    </a:lnTo>
                    <a:lnTo>
                      <a:pt x="277" y="306"/>
                    </a:lnTo>
                    <a:lnTo>
                      <a:pt x="280" y="305"/>
                    </a:lnTo>
                    <a:lnTo>
                      <a:pt x="282" y="302"/>
                    </a:lnTo>
                    <a:lnTo>
                      <a:pt x="282" y="299"/>
                    </a:lnTo>
                    <a:lnTo>
                      <a:pt x="282" y="285"/>
                    </a:lnTo>
                    <a:lnTo>
                      <a:pt x="282" y="282"/>
                    </a:lnTo>
                    <a:lnTo>
                      <a:pt x="280" y="279"/>
                    </a:lnTo>
                    <a:lnTo>
                      <a:pt x="277" y="278"/>
                    </a:lnTo>
                    <a:lnTo>
                      <a:pt x="274" y="276"/>
                    </a:lnTo>
                    <a:lnTo>
                      <a:pt x="259" y="276"/>
                    </a:lnTo>
                    <a:lnTo>
                      <a:pt x="294" y="233"/>
                    </a:lnTo>
                    <a:lnTo>
                      <a:pt x="360" y="233"/>
                    </a:lnTo>
                    <a:lnTo>
                      <a:pt x="367" y="231"/>
                    </a:lnTo>
                    <a:lnTo>
                      <a:pt x="376" y="230"/>
                    </a:lnTo>
                    <a:lnTo>
                      <a:pt x="387" y="227"/>
                    </a:lnTo>
                    <a:lnTo>
                      <a:pt x="397" y="221"/>
                    </a:lnTo>
                    <a:lnTo>
                      <a:pt x="403" y="213"/>
                    </a:lnTo>
                    <a:lnTo>
                      <a:pt x="406" y="203"/>
                    </a:lnTo>
                    <a:lnTo>
                      <a:pt x="403" y="192"/>
                    </a:lnTo>
                    <a:lnTo>
                      <a:pt x="397" y="185"/>
                    </a:lnTo>
                    <a:lnTo>
                      <a:pt x="387" y="179"/>
                    </a:lnTo>
                    <a:lnTo>
                      <a:pt x="376" y="176"/>
                    </a:lnTo>
                    <a:lnTo>
                      <a:pt x="367" y="174"/>
                    </a:lnTo>
                    <a:lnTo>
                      <a:pt x="360" y="174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solidFill>
                  <a:srgbClr val="F8F8F8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5057852" y="4169388"/>
              <a:ext cx="970678" cy="1100214"/>
              <a:chOff x="3291" y="2472"/>
              <a:chExt cx="508" cy="512"/>
            </a:xfrm>
          </p:grpSpPr>
          <p:sp>
            <p:nvSpPr>
              <p:cNvPr id="1040410" name="Freeform 26"/>
              <p:cNvSpPr>
                <a:spLocks noEditPoints="1"/>
              </p:cNvSpPr>
              <p:nvPr/>
            </p:nvSpPr>
            <p:spPr bwMode="gray">
              <a:xfrm>
                <a:off x="3291" y="2472"/>
                <a:ext cx="508" cy="512"/>
              </a:xfrm>
              <a:custGeom>
                <a:avLst/>
                <a:gdLst/>
                <a:ahLst/>
                <a:cxnLst>
                  <a:cxn ang="0">
                    <a:pos x="0" y="204"/>
                  </a:cxn>
                  <a:cxn ang="0">
                    <a:pos x="5" y="246"/>
                  </a:cxn>
                  <a:cxn ang="0">
                    <a:pos x="17" y="285"/>
                  </a:cxn>
                  <a:cxn ang="0">
                    <a:pos x="36" y="319"/>
                  </a:cxn>
                  <a:cxn ang="0">
                    <a:pos x="60" y="349"/>
                  </a:cxn>
                  <a:cxn ang="0">
                    <a:pos x="92" y="375"/>
                  </a:cxn>
                  <a:cxn ang="0">
                    <a:pos x="126" y="393"/>
                  </a:cxn>
                  <a:cxn ang="0">
                    <a:pos x="165" y="405"/>
                  </a:cxn>
                  <a:cxn ang="0">
                    <a:pos x="206" y="409"/>
                  </a:cxn>
                  <a:cxn ang="0">
                    <a:pos x="248" y="405"/>
                  </a:cxn>
                  <a:cxn ang="0">
                    <a:pos x="285" y="393"/>
                  </a:cxn>
                  <a:cxn ang="0">
                    <a:pos x="321" y="375"/>
                  </a:cxn>
                  <a:cxn ang="0">
                    <a:pos x="351" y="349"/>
                  </a:cxn>
                  <a:cxn ang="0">
                    <a:pos x="375" y="319"/>
                  </a:cxn>
                  <a:cxn ang="0">
                    <a:pos x="395" y="285"/>
                  </a:cxn>
                  <a:cxn ang="0">
                    <a:pos x="407" y="246"/>
                  </a:cxn>
                  <a:cxn ang="0">
                    <a:pos x="411" y="204"/>
                  </a:cxn>
                  <a:cxn ang="0">
                    <a:pos x="407" y="163"/>
                  </a:cxn>
                  <a:cxn ang="0">
                    <a:pos x="395" y="124"/>
                  </a:cxn>
                  <a:cxn ang="0">
                    <a:pos x="375" y="90"/>
                  </a:cxn>
                  <a:cxn ang="0">
                    <a:pos x="351" y="60"/>
                  </a:cxn>
                  <a:cxn ang="0">
                    <a:pos x="321" y="34"/>
                  </a:cxn>
                  <a:cxn ang="0">
                    <a:pos x="285" y="15"/>
                  </a:cxn>
                  <a:cxn ang="0">
                    <a:pos x="248" y="3"/>
                  </a:cxn>
                  <a:cxn ang="0">
                    <a:pos x="206" y="0"/>
                  </a:cxn>
                  <a:cxn ang="0">
                    <a:pos x="165" y="3"/>
                  </a:cxn>
                  <a:cxn ang="0">
                    <a:pos x="126" y="15"/>
                  </a:cxn>
                  <a:cxn ang="0">
                    <a:pos x="92" y="34"/>
                  </a:cxn>
                  <a:cxn ang="0">
                    <a:pos x="60" y="60"/>
                  </a:cxn>
                  <a:cxn ang="0">
                    <a:pos x="36" y="90"/>
                  </a:cxn>
                  <a:cxn ang="0">
                    <a:pos x="17" y="124"/>
                  </a:cxn>
                  <a:cxn ang="0">
                    <a:pos x="5" y="163"/>
                  </a:cxn>
                  <a:cxn ang="0">
                    <a:pos x="0" y="204"/>
                  </a:cxn>
                  <a:cxn ang="0">
                    <a:pos x="42" y="204"/>
                  </a:cxn>
                  <a:cxn ang="0">
                    <a:pos x="47" y="166"/>
                  </a:cxn>
                  <a:cxn ang="0">
                    <a:pos x="59" y="133"/>
                  </a:cxn>
                  <a:cxn ang="0">
                    <a:pos x="78" y="102"/>
                  </a:cxn>
                  <a:cxn ang="0">
                    <a:pos x="104" y="76"/>
                  </a:cxn>
                  <a:cxn ang="0">
                    <a:pos x="134" y="58"/>
                  </a:cxn>
                  <a:cxn ang="0">
                    <a:pos x="168" y="45"/>
                  </a:cxn>
                  <a:cxn ang="0">
                    <a:pos x="206" y="42"/>
                  </a:cxn>
                  <a:cxn ang="0">
                    <a:pos x="243" y="45"/>
                  </a:cxn>
                  <a:cxn ang="0">
                    <a:pos x="278" y="58"/>
                  </a:cxn>
                  <a:cxn ang="0">
                    <a:pos x="308" y="76"/>
                  </a:cxn>
                  <a:cxn ang="0">
                    <a:pos x="333" y="102"/>
                  </a:cxn>
                  <a:cxn ang="0">
                    <a:pos x="353" y="133"/>
                  </a:cxn>
                  <a:cxn ang="0">
                    <a:pos x="365" y="166"/>
                  </a:cxn>
                  <a:cxn ang="0">
                    <a:pos x="369" y="204"/>
                  </a:cxn>
                  <a:cxn ang="0">
                    <a:pos x="365" y="241"/>
                  </a:cxn>
                  <a:cxn ang="0">
                    <a:pos x="353" y="276"/>
                  </a:cxn>
                  <a:cxn ang="0">
                    <a:pos x="333" y="306"/>
                  </a:cxn>
                  <a:cxn ang="0">
                    <a:pos x="308" y="331"/>
                  </a:cxn>
                  <a:cxn ang="0">
                    <a:pos x="278" y="351"/>
                  </a:cxn>
                  <a:cxn ang="0">
                    <a:pos x="243" y="363"/>
                  </a:cxn>
                  <a:cxn ang="0">
                    <a:pos x="206" y="367"/>
                  </a:cxn>
                  <a:cxn ang="0">
                    <a:pos x="168" y="363"/>
                  </a:cxn>
                  <a:cxn ang="0">
                    <a:pos x="134" y="351"/>
                  </a:cxn>
                  <a:cxn ang="0">
                    <a:pos x="104" y="331"/>
                  </a:cxn>
                  <a:cxn ang="0">
                    <a:pos x="78" y="306"/>
                  </a:cxn>
                  <a:cxn ang="0">
                    <a:pos x="59" y="276"/>
                  </a:cxn>
                  <a:cxn ang="0">
                    <a:pos x="47" y="241"/>
                  </a:cxn>
                  <a:cxn ang="0">
                    <a:pos x="42" y="204"/>
                  </a:cxn>
                </a:cxnLst>
                <a:rect l="0" t="0" r="r" b="b"/>
                <a:pathLst>
                  <a:path w="411" h="409">
                    <a:moveTo>
                      <a:pt x="0" y="204"/>
                    </a:moveTo>
                    <a:lnTo>
                      <a:pt x="5" y="246"/>
                    </a:lnTo>
                    <a:lnTo>
                      <a:pt x="17" y="285"/>
                    </a:lnTo>
                    <a:lnTo>
                      <a:pt x="36" y="319"/>
                    </a:lnTo>
                    <a:lnTo>
                      <a:pt x="60" y="349"/>
                    </a:lnTo>
                    <a:lnTo>
                      <a:pt x="92" y="375"/>
                    </a:lnTo>
                    <a:lnTo>
                      <a:pt x="126" y="393"/>
                    </a:lnTo>
                    <a:lnTo>
                      <a:pt x="165" y="405"/>
                    </a:lnTo>
                    <a:lnTo>
                      <a:pt x="206" y="409"/>
                    </a:lnTo>
                    <a:lnTo>
                      <a:pt x="248" y="405"/>
                    </a:lnTo>
                    <a:lnTo>
                      <a:pt x="285" y="393"/>
                    </a:lnTo>
                    <a:lnTo>
                      <a:pt x="321" y="375"/>
                    </a:lnTo>
                    <a:lnTo>
                      <a:pt x="351" y="349"/>
                    </a:lnTo>
                    <a:lnTo>
                      <a:pt x="375" y="319"/>
                    </a:lnTo>
                    <a:lnTo>
                      <a:pt x="395" y="285"/>
                    </a:lnTo>
                    <a:lnTo>
                      <a:pt x="407" y="246"/>
                    </a:lnTo>
                    <a:lnTo>
                      <a:pt x="411" y="204"/>
                    </a:lnTo>
                    <a:lnTo>
                      <a:pt x="407" y="163"/>
                    </a:lnTo>
                    <a:lnTo>
                      <a:pt x="395" y="124"/>
                    </a:lnTo>
                    <a:lnTo>
                      <a:pt x="375" y="90"/>
                    </a:lnTo>
                    <a:lnTo>
                      <a:pt x="351" y="60"/>
                    </a:lnTo>
                    <a:lnTo>
                      <a:pt x="321" y="34"/>
                    </a:lnTo>
                    <a:lnTo>
                      <a:pt x="285" y="15"/>
                    </a:lnTo>
                    <a:lnTo>
                      <a:pt x="248" y="3"/>
                    </a:lnTo>
                    <a:lnTo>
                      <a:pt x="206" y="0"/>
                    </a:lnTo>
                    <a:lnTo>
                      <a:pt x="165" y="3"/>
                    </a:lnTo>
                    <a:lnTo>
                      <a:pt x="126" y="15"/>
                    </a:lnTo>
                    <a:lnTo>
                      <a:pt x="92" y="34"/>
                    </a:lnTo>
                    <a:lnTo>
                      <a:pt x="60" y="60"/>
                    </a:lnTo>
                    <a:lnTo>
                      <a:pt x="36" y="90"/>
                    </a:lnTo>
                    <a:lnTo>
                      <a:pt x="17" y="124"/>
                    </a:lnTo>
                    <a:lnTo>
                      <a:pt x="5" y="163"/>
                    </a:lnTo>
                    <a:lnTo>
                      <a:pt x="0" y="204"/>
                    </a:lnTo>
                    <a:close/>
                    <a:moveTo>
                      <a:pt x="42" y="204"/>
                    </a:moveTo>
                    <a:lnTo>
                      <a:pt x="47" y="166"/>
                    </a:lnTo>
                    <a:lnTo>
                      <a:pt x="59" y="133"/>
                    </a:lnTo>
                    <a:lnTo>
                      <a:pt x="78" y="102"/>
                    </a:lnTo>
                    <a:lnTo>
                      <a:pt x="104" y="76"/>
                    </a:lnTo>
                    <a:lnTo>
                      <a:pt x="134" y="58"/>
                    </a:lnTo>
                    <a:lnTo>
                      <a:pt x="168" y="45"/>
                    </a:lnTo>
                    <a:lnTo>
                      <a:pt x="206" y="42"/>
                    </a:lnTo>
                    <a:lnTo>
                      <a:pt x="243" y="45"/>
                    </a:lnTo>
                    <a:lnTo>
                      <a:pt x="278" y="58"/>
                    </a:lnTo>
                    <a:lnTo>
                      <a:pt x="308" y="76"/>
                    </a:lnTo>
                    <a:lnTo>
                      <a:pt x="333" y="102"/>
                    </a:lnTo>
                    <a:lnTo>
                      <a:pt x="353" y="133"/>
                    </a:lnTo>
                    <a:lnTo>
                      <a:pt x="365" y="166"/>
                    </a:lnTo>
                    <a:lnTo>
                      <a:pt x="369" y="204"/>
                    </a:lnTo>
                    <a:lnTo>
                      <a:pt x="365" y="241"/>
                    </a:lnTo>
                    <a:lnTo>
                      <a:pt x="353" y="276"/>
                    </a:lnTo>
                    <a:lnTo>
                      <a:pt x="333" y="306"/>
                    </a:lnTo>
                    <a:lnTo>
                      <a:pt x="308" y="331"/>
                    </a:lnTo>
                    <a:lnTo>
                      <a:pt x="278" y="351"/>
                    </a:lnTo>
                    <a:lnTo>
                      <a:pt x="243" y="363"/>
                    </a:lnTo>
                    <a:lnTo>
                      <a:pt x="206" y="367"/>
                    </a:lnTo>
                    <a:lnTo>
                      <a:pt x="168" y="363"/>
                    </a:lnTo>
                    <a:lnTo>
                      <a:pt x="134" y="351"/>
                    </a:lnTo>
                    <a:lnTo>
                      <a:pt x="104" y="331"/>
                    </a:lnTo>
                    <a:lnTo>
                      <a:pt x="78" y="306"/>
                    </a:lnTo>
                    <a:lnTo>
                      <a:pt x="59" y="276"/>
                    </a:lnTo>
                    <a:lnTo>
                      <a:pt x="47" y="241"/>
                    </a:lnTo>
                    <a:lnTo>
                      <a:pt x="42" y="204"/>
                    </a:lnTo>
                    <a:close/>
                  </a:path>
                </a:pathLst>
              </a:custGeom>
              <a:solidFill>
                <a:srgbClr val="F8F8F8"/>
              </a:solidFill>
              <a:ln w="19050" cmpd="sng">
                <a:solidFill>
                  <a:srgbClr val="F8F8F8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0412" name="Freeform 28"/>
              <p:cNvSpPr>
                <a:spLocks/>
              </p:cNvSpPr>
              <p:nvPr/>
            </p:nvSpPr>
            <p:spPr bwMode="gray">
              <a:xfrm>
                <a:off x="3432" y="2622"/>
                <a:ext cx="214" cy="213"/>
              </a:xfrm>
              <a:custGeom>
                <a:avLst/>
                <a:gdLst/>
                <a:ahLst/>
                <a:cxnLst>
                  <a:cxn ang="0">
                    <a:pos x="0" y="113"/>
                  </a:cxn>
                  <a:cxn ang="0">
                    <a:pos x="33" y="54"/>
                  </a:cxn>
                  <a:cxn ang="0">
                    <a:pos x="3" y="0"/>
                  </a:cxn>
                  <a:cxn ang="0">
                    <a:pos x="33" y="0"/>
                  </a:cxn>
                  <a:cxn ang="0">
                    <a:pos x="51" y="33"/>
                  </a:cxn>
                  <a:cxn ang="0">
                    <a:pos x="70" y="0"/>
                  </a:cxn>
                  <a:cxn ang="0">
                    <a:pos x="99" y="0"/>
                  </a:cxn>
                  <a:cxn ang="0">
                    <a:pos x="69" y="54"/>
                  </a:cxn>
                  <a:cxn ang="0">
                    <a:pos x="102" y="113"/>
                  </a:cxn>
                  <a:cxn ang="0">
                    <a:pos x="72" y="113"/>
                  </a:cxn>
                  <a:cxn ang="0">
                    <a:pos x="51" y="75"/>
                  </a:cxn>
                  <a:cxn ang="0">
                    <a:pos x="30" y="113"/>
                  </a:cxn>
                  <a:cxn ang="0">
                    <a:pos x="0" y="113"/>
                  </a:cxn>
                </a:cxnLst>
                <a:rect l="0" t="0" r="r" b="b"/>
                <a:pathLst>
                  <a:path w="102" h="113">
                    <a:moveTo>
                      <a:pt x="0" y="113"/>
                    </a:moveTo>
                    <a:lnTo>
                      <a:pt x="33" y="54"/>
                    </a:lnTo>
                    <a:lnTo>
                      <a:pt x="3" y="0"/>
                    </a:lnTo>
                    <a:lnTo>
                      <a:pt x="33" y="0"/>
                    </a:lnTo>
                    <a:lnTo>
                      <a:pt x="51" y="33"/>
                    </a:lnTo>
                    <a:lnTo>
                      <a:pt x="70" y="0"/>
                    </a:lnTo>
                    <a:lnTo>
                      <a:pt x="99" y="0"/>
                    </a:lnTo>
                    <a:lnTo>
                      <a:pt x="69" y="54"/>
                    </a:lnTo>
                    <a:lnTo>
                      <a:pt x="102" y="113"/>
                    </a:lnTo>
                    <a:lnTo>
                      <a:pt x="72" y="113"/>
                    </a:lnTo>
                    <a:lnTo>
                      <a:pt x="51" y="75"/>
                    </a:lnTo>
                    <a:lnTo>
                      <a:pt x="30" y="11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solidFill>
                  <a:srgbClr val="F8F8F8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5039687" y="2060613"/>
              <a:ext cx="966856" cy="1100214"/>
              <a:chOff x="3349" y="3250"/>
              <a:chExt cx="380" cy="380"/>
            </a:xfrm>
          </p:grpSpPr>
          <p:sp>
            <p:nvSpPr>
              <p:cNvPr id="1040414" name="Freeform 30"/>
              <p:cNvSpPr>
                <a:spLocks/>
              </p:cNvSpPr>
              <p:nvPr/>
            </p:nvSpPr>
            <p:spPr bwMode="gray">
              <a:xfrm>
                <a:off x="3349" y="3250"/>
                <a:ext cx="380" cy="190"/>
              </a:xfrm>
              <a:custGeom>
                <a:avLst/>
                <a:gdLst/>
                <a:ahLst/>
                <a:cxnLst>
                  <a:cxn ang="0">
                    <a:pos x="204" y="0"/>
                  </a:cxn>
                  <a:cxn ang="0">
                    <a:pos x="246" y="5"/>
                  </a:cxn>
                  <a:cxn ang="0">
                    <a:pos x="285" y="17"/>
                  </a:cxn>
                  <a:cxn ang="0">
                    <a:pos x="319" y="36"/>
                  </a:cxn>
                  <a:cxn ang="0">
                    <a:pos x="349" y="60"/>
                  </a:cxn>
                  <a:cxn ang="0">
                    <a:pos x="375" y="92"/>
                  </a:cxn>
                  <a:cxn ang="0">
                    <a:pos x="393" y="126"/>
                  </a:cxn>
                  <a:cxn ang="0">
                    <a:pos x="405" y="164"/>
                  </a:cxn>
                  <a:cxn ang="0">
                    <a:pos x="409" y="206"/>
                  </a:cxn>
                  <a:cxn ang="0">
                    <a:pos x="409" y="207"/>
                  </a:cxn>
                  <a:cxn ang="0">
                    <a:pos x="409" y="207"/>
                  </a:cxn>
                  <a:cxn ang="0">
                    <a:pos x="358" y="207"/>
                  </a:cxn>
                  <a:cxn ang="0">
                    <a:pos x="270" y="69"/>
                  </a:cxn>
                  <a:cxn ang="0">
                    <a:pos x="270" y="108"/>
                  </a:cxn>
                  <a:cxn ang="0">
                    <a:pos x="204" y="108"/>
                  </a:cxn>
                  <a:cxn ang="0">
                    <a:pos x="204" y="42"/>
                  </a:cxn>
                  <a:cxn ang="0">
                    <a:pos x="168" y="47"/>
                  </a:cxn>
                  <a:cxn ang="0">
                    <a:pos x="133" y="59"/>
                  </a:cxn>
                  <a:cxn ang="0">
                    <a:pos x="102" y="78"/>
                  </a:cxn>
                  <a:cxn ang="0">
                    <a:pos x="78" y="104"/>
                  </a:cxn>
                  <a:cxn ang="0">
                    <a:pos x="58" y="134"/>
                  </a:cxn>
                  <a:cxn ang="0">
                    <a:pos x="46" y="168"/>
                  </a:cxn>
                  <a:cxn ang="0">
                    <a:pos x="42" y="206"/>
                  </a:cxn>
                  <a:cxn ang="0">
                    <a:pos x="42" y="207"/>
                  </a:cxn>
                  <a:cxn ang="0">
                    <a:pos x="42" y="207"/>
                  </a:cxn>
                  <a:cxn ang="0">
                    <a:pos x="0" y="207"/>
                  </a:cxn>
                  <a:cxn ang="0">
                    <a:pos x="0" y="207"/>
                  </a:cxn>
                  <a:cxn ang="0">
                    <a:pos x="0" y="206"/>
                  </a:cxn>
                  <a:cxn ang="0">
                    <a:pos x="3" y="164"/>
                  </a:cxn>
                  <a:cxn ang="0">
                    <a:pos x="15" y="126"/>
                  </a:cxn>
                  <a:cxn ang="0">
                    <a:pos x="34" y="92"/>
                  </a:cxn>
                  <a:cxn ang="0">
                    <a:pos x="60" y="60"/>
                  </a:cxn>
                  <a:cxn ang="0">
                    <a:pos x="90" y="36"/>
                  </a:cxn>
                  <a:cxn ang="0">
                    <a:pos x="124" y="17"/>
                  </a:cxn>
                  <a:cxn ang="0">
                    <a:pos x="163" y="5"/>
                  </a:cxn>
                  <a:cxn ang="0">
                    <a:pos x="204" y="0"/>
                  </a:cxn>
                </a:cxnLst>
                <a:rect l="0" t="0" r="r" b="b"/>
                <a:pathLst>
                  <a:path w="409" h="207">
                    <a:moveTo>
                      <a:pt x="204" y="0"/>
                    </a:moveTo>
                    <a:lnTo>
                      <a:pt x="246" y="5"/>
                    </a:lnTo>
                    <a:lnTo>
                      <a:pt x="285" y="17"/>
                    </a:lnTo>
                    <a:lnTo>
                      <a:pt x="319" y="36"/>
                    </a:lnTo>
                    <a:lnTo>
                      <a:pt x="349" y="60"/>
                    </a:lnTo>
                    <a:lnTo>
                      <a:pt x="375" y="92"/>
                    </a:lnTo>
                    <a:lnTo>
                      <a:pt x="393" y="126"/>
                    </a:lnTo>
                    <a:lnTo>
                      <a:pt x="405" y="164"/>
                    </a:lnTo>
                    <a:lnTo>
                      <a:pt x="409" y="206"/>
                    </a:lnTo>
                    <a:lnTo>
                      <a:pt x="409" y="207"/>
                    </a:lnTo>
                    <a:lnTo>
                      <a:pt x="409" y="207"/>
                    </a:lnTo>
                    <a:lnTo>
                      <a:pt x="358" y="207"/>
                    </a:lnTo>
                    <a:lnTo>
                      <a:pt x="270" y="69"/>
                    </a:lnTo>
                    <a:lnTo>
                      <a:pt x="270" y="108"/>
                    </a:lnTo>
                    <a:lnTo>
                      <a:pt x="204" y="108"/>
                    </a:lnTo>
                    <a:lnTo>
                      <a:pt x="204" y="42"/>
                    </a:lnTo>
                    <a:lnTo>
                      <a:pt x="168" y="47"/>
                    </a:lnTo>
                    <a:lnTo>
                      <a:pt x="133" y="59"/>
                    </a:lnTo>
                    <a:lnTo>
                      <a:pt x="102" y="78"/>
                    </a:lnTo>
                    <a:lnTo>
                      <a:pt x="78" y="104"/>
                    </a:lnTo>
                    <a:lnTo>
                      <a:pt x="58" y="134"/>
                    </a:lnTo>
                    <a:lnTo>
                      <a:pt x="46" y="168"/>
                    </a:lnTo>
                    <a:lnTo>
                      <a:pt x="42" y="206"/>
                    </a:lnTo>
                    <a:lnTo>
                      <a:pt x="42" y="207"/>
                    </a:lnTo>
                    <a:lnTo>
                      <a:pt x="42" y="207"/>
                    </a:lnTo>
                    <a:lnTo>
                      <a:pt x="0" y="207"/>
                    </a:lnTo>
                    <a:lnTo>
                      <a:pt x="0" y="207"/>
                    </a:lnTo>
                    <a:lnTo>
                      <a:pt x="0" y="206"/>
                    </a:lnTo>
                    <a:lnTo>
                      <a:pt x="3" y="164"/>
                    </a:lnTo>
                    <a:lnTo>
                      <a:pt x="15" y="126"/>
                    </a:lnTo>
                    <a:lnTo>
                      <a:pt x="34" y="92"/>
                    </a:lnTo>
                    <a:lnTo>
                      <a:pt x="60" y="60"/>
                    </a:lnTo>
                    <a:lnTo>
                      <a:pt x="90" y="36"/>
                    </a:lnTo>
                    <a:lnTo>
                      <a:pt x="124" y="17"/>
                    </a:lnTo>
                    <a:lnTo>
                      <a:pt x="163" y="5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solidFill>
                  <a:srgbClr val="F8F8F8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0415" name="Freeform 31"/>
              <p:cNvSpPr>
                <a:spLocks/>
              </p:cNvSpPr>
              <p:nvPr/>
            </p:nvSpPr>
            <p:spPr bwMode="gray">
              <a:xfrm>
                <a:off x="3396" y="3313"/>
                <a:ext cx="143" cy="254"/>
              </a:xfrm>
              <a:custGeom>
                <a:avLst/>
                <a:gdLst/>
                <a:ahLst/>
                <a:cxnLst>
                  <a:cxn ang="0">
                    <a:pos x="88" y="276"/>
                  </a:cxn>
                  <a:cxn ang="0">
                    <a:pos x="88" y="237"/>
                  </a:cxn>
                  <a:cxn ang="0">
                    <a:pos x="153" y="237"/>
                  </a:cxn>
                  <a:cxn ang="0">
                    <a:pos x="153" y="39"/>
                  </a:cxn>
                  <a:cxn ang="0">
                    <a:pos x="88" y="39"/>
                  </a:cxn>
                  <a:cxn ang="0">
                    <a:pos x="88" y="0"/>
                  </a:cxn>
                  <a:cxn ang="0">
                    <a:pos x="0" y="138"/>
                  </a:cxn>
                  <a:cxn ang="0">
                    <a:pos x="88" y="276"/>
                  </a:cxn>
                </a:cxnLst>
                <a:rect l="0" t="0" r="r" b="b"/>
                <a:pathLst>
                  <a:path w="153" h="276">
                    <a:moveTo>
                      <a:pt x="88" y="276"/>
                    </a:moveTo>
                    <a:lnTo>
                      <a:pt x="88" y="237"/>
                    </a:lnTo>
                    <a:lnTo>
                      <a:pt x="153" y="237"/>
                    </a:lnTo>
                    <a:lnTo>
                      <a:pt x="153" y="39"/>
                    </a:lnTo>
                    <a:lnTo>
                      <a:pt x="88" y="39"/>
                    </a:lnTo>
                    <a:lnTo>
                      <a:pt x="88" y="0"/>
                    </a:lnTo>
                    <a:lnTo>
                      <a:pt x="0" y="138"/>
                    </a:lnTo>
                    <a:lnTo>
                      <a:pt x="88" y="276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solidFill>
                  <a:srgbClr val="F8F8F8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0416" name="Freeform 32"/>
              <p:cNvSpPr>
                <a:spLocks/>
              </p:cNvSpPr>
              <p:nvPr/>
            </p:nvSpPr>
            <p:spPr bwMode="gray">
              <a:xfrm>
                <a:off x="3349" y="3440"/>
                <a:ext cx="380" cy="190"/>
              </a:xfrm>
              <a:custGeom>
                <a:avLst/>
                <a:gdLst/>
                <a:ahLst/>
                <a:cxnLst>
                  <a:cxn ang="0">
                    <a:pos x="204" y="207"/>
                  </a:cxn>
                  <a:cxn ang="0">
                    <a:pos x="246" y="203"/>
                  </a:cxn>
                  <a:cxn ang="0">
                    <a:pos x="285" y="191"/>
                  </a:cxn>
                  <a:cxn ang="0">
                    <a:pos x="319" y="173"/>
                  </a:cxn>
                  <a:cxn ang="0">
                    <a:pos x="349" y="147"/>
                  </a:cxn>
                  <a:cxn ang="0">
                    <a:pos x="375" y="117"/>
                  </a:cxn>
                  <a:cxn ang="0">
                    <a:pos x="393" y="83"/>
                  </a:cxn>
                  <a:cxn ang="0">
                    <a:pos x="405" y="44"/>
                  </a:cxn>
                  <a:cxn ang="0">
                    <a:pos x="409" y="2"/>
                  </a:cxn>
                  <a:cxn ang="0">
                    <a:pos x="409" y="2"/>
                  </a:cxn>
                  <a:cxn ang="0">
                    <a:pos x="409" y="0"/>
                  </a:cxn>
                  <a:cxn ang="0">
                    <a:pos x="358" y="0"/>
                  </a:cxn>
                  <a:cxn ang="0">
                    <a:pos x="270" y="138"/>
                  </a:cxn>
                  <a:cxn ang="0">
                    <a:pos x="270" y="99"/>
                  </a:cxn>
                  <a:cxn ang="0">
                    <a:pos x="204" y="99"/>
                  </a:cxn>
                  <a:cxn ang="0">
                    <a:pos x="204" y="165"/>
                  </a:cxn>
                  <a:cxn ang="0">
                    <a:pos x="168" y="161"/>
                  </a:cxn>
                  <a:cxn ang="0">
                    <a:pos x="133" y="149"/>
                  </a:cxn>
                  <a:cxn ang="0">
                    <a:pos x="102" y="129"/>
                  </a:cxn>
                  <a:cxn ang="0">
                    <a:pos x="78" y="104"/>
                  </a:cxn>
                  <a:cxn ang="0">
                    <a:pos x="58" y="74"/>
                  </a:cxn>
                  <a:cxn ang="0">
                    <a:pos x="46" y="39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44"/>
                  </a:cxn>
                  <a:cxn ang="0">
                    <a:pos x="15" y="83"/>
                  </a:cxn>
                  <a:cxn ang="0">
                    <a:pos x="34" y="117"/>
                  </a:cxn>
                  <a:cxn ang="0">
                    <a:pos x="60" y="147"/>
                  </a:cxn>
                  <a:cxn ang="0">
                    <a:pos x="90" y="173"/>
                  </a:cxn>
                  <a:cxn ang="0">
                    <a:pos x="124" y="191"/>
                  </a:cxn>
                  <a:cxn ang="0">
                    <a:pos x="163" y="203"/>
                  </a:cxn>
                  <a:cxn ang="0">
                    <a:pos x="204" y="207"/>
                  </a:cxn>
                </a:cxnLst>
                <a:rect l="0" t="0" r="r" b="b"/>
                <a:pathLst>
                  <a:path w="409" h="207">
                    <a:moveTo>
                      <a:pt x="204" y="207"/>
                    </a:moveTo>
                    <a:lnTo>
                      <a:pt x="246" y="203"/>
                    </a:lnTo>
                    <a:lnTo>
                      <a:pt x="285" y="191"/>
                    </a:lnTo>
                    <a:lnTo>
                      <a:pt x="319" y="173"/>
                    </a:lnTo>
                    <a:lnTo>
                      <a:pt x="349" y="147"/>
                    </a:lnTo>
                    <a:lnTo>
                      <a:pt x="375" y="117"/>
                    </a:lnTo>
                    <a:lnTo>
                      <a:pt x="393" y="83"/>
                    </a:lnTo>
                    <a:lnTo>
                      <a:pt x="405" y="44"/>
                    </a:lnTo>
                    <a:lnTo>
                      <a:pt x="409" y="2"/>
                    </a:lnTo>
                    <a:lnTo>
                      <a:pt x="409" y="2"/>
                    </a:lnTo>
                    <a:lnTo>
                      <a:pt x="409" y="0"/>
                    </a:lnTo>
                    <a:lnTo>
                      <a:pt x="358" y="0"/>
                    </a:lnTo>
                    <a:lnTo>
                      <a:pt x="270" y="138"/>
                    </a:lnTo>
                    <a:lnTo>
                      <a:pt x="270" y="99"/>
                    </a:lnTo>
                    <a:lnTo>
                      <a:pt x="204" y="99"/>
                    </a:lnTo>
                    <a:lnTo>
                      <a:pt x="204" y="165"/>
                    </a:lnTo>
                    <a:lnTo>
                      <a:pt x="168" y="161"/>
                    </a:lnTo>
                    <a:lnTo>
                      <a:pt x="133" y="149"/>
                    </a:lnTo>
                    <a:lnTo>
                      <a:pt x="102" y="129"/>
                    </a:lnTo>
                    <a:lnTo>
                      <a:pt x="78" y="104"/>
                    </a:lnTo>
                    <a:lnTo>
                      <a:pt x="58" y="74"/>
                    </a:lnTo>
                    <a:lnTo>
                      <a:pt x="46" y="39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44"/>
                    </a:lnTo>
                    <a:lnTo>
                      <a:pt x="15" y="83"/>
                    </a:lnTo>
                    <a:lnTo>
                      <a:pt x="34" y="117"/>
                    </a:lnTo>
                    <a:lnTo>
                      <a:pt x="60" y="147"/>
                    </a:lnTo>
                    <a:lnTo>
                      <a:pt x="90" y="173"/>
                    </a:lnTo>
                    <a:lnTo>
                      <a:pt x="124" y="191"/>
                    </a:lnTo>
                    <a:lnTo>
                      <a:pt x="163" y="203"/>
                    </a:lnTo>
                    <a:lnTo>
                      <a:pt x="204" y="207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solidFill>
                  <a:srgbClr val="F8F8F8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33333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132846" y="710657"/>
            <a:ext cx="3859911" cy="1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Great  experience for </a:t>
            </a:r>
            <a:r>
              <a:rPr lang="en-US" sz="1400" dirty="0">
                <a:solidFill>
                  <a:prstClr val="white"/>
                </a:solidFill>
              </a:rPr>
              <a:t>n</a:t>
            </a:r>
            <a:r>
              <a:rPr lang="en-US" sz="1400" dirty="0" smtClean="0">
                <a:solidFill>
                  <a:prstClr val="white"/>
                </a:solidFill>
              </a:rPr>
              <a:t>ational employee </a:t>
            </a:r>
            <a:endParaRPr lang="en-US" sz="14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New Industries ,New Learning </a:t>
            </a:r>
            <a:endParaRPr lang="en-US" sz="14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Higher Pay ,Bigger Title</a:t>
            </a:r>
            <a:endParaRPr lang="en-US" sz="14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Easy to shift jobs </a:t>
            </a:r>
            <a:endParaRPr lang="en-US" sz="14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Employee Market </a:t>
            </a: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Brain Gain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5675176" y="757063"/>
            <a:ext cx="3531535" cy="211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Chasing Money ,Chasing Salary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Weak </a:t>
            </a:r>
            <a:r>
              <a:rPr lang="en-US" sz="1400" dirty="0">
                <a:solidFill>
                  <a:prstClr val="white"/>
                </a:solidFill>
              </a:rPr>
              <a:t>Communication &amp; Cooperation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Lack of Long term vision &amp; Impatience</a:t>
            </a:r>
            <a:endParaRPr lang="en-US" sz="1400" dirty="0">
              <a:solidFill>
                <a:prstClr val="white"/>
              </a:solidFill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prstClr val="white"/>
                </a:solidFill>
              </a:rPr>
              <a:t>Surface knowledge, not enough </a:t>
            </a:r>
            <a:r>
              <a:rPr lang="en-US" sz="1400" dirty="0" smtClean="0">
                <a:solidFill>
                  <a:prstClr val="white"/>
                </a:solidFill>
              </a:rPr>
              <a:t>depth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Inability </a:t>
            </a:r>
            <a:r>
              <a:rPr lang="en-US" sz="1400" dirty="0">
                <a:solidFill>
                  <a:prstClr val="white"/>
                </a:solidFill>
              </a:rPr>
              <a:t>on meet up coming market </a:t>
            </a:r>
          </a:p>
          <a:p>
            <a:pPr marL="285750" indent="-285750">
              <a:lnSpc>
                <a:spcPct val="120000"/>
              </a:lnSpc>
            </a:pPr>
            <a:r>
              <a:rPr lang="en-US" sz="1400" dirty="0">
                <a:solidFill>
                  <a:prstClr val="white"/>
                </a:solidFill>
              </a:rPr>
              <a:t>   </a:t>
            </a:r>
            <a:r>
              <a:rPr lang="en-US" sz="1400" dirty="0" smtClean="0">
                <a:solidFill>
                  <a:prstClr val="white"/>
                </a:solidFill>
              </a:rPr>
              <a:t>challenges and </a:t>
            </a:r>
            <a:r>
              <a:rPr lang="en-US" sz="1400" dirty="0">
                <a:solidFill>
                  <a:prstClr val="white"/>
                </a:solidFill>
              </a:rPr>
              <a:t>demand.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prstClr val="white"/>
                </a:solidFill>
              </a:rPr>
              <a:t>Required Service Oriented </a:t>
            </a:r>
            <a:r>
              <a:rPr lang="en-US" sz="1400" dirty="0" smtClean="0">
                <a:solidFill>
                  <a:prstClr val="white"/>
                </a:solidFill>
              </a:rPr>
              <a:t>Mindset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268125" y="4242776"/>
            <a:ext cx="3057445" cy="1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5888" indent="-1158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Myanmar continues as up trend</a:t>
            </a:r>
            <a:endParaRPr lang="en-US" sz="14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Big MNCs are yet to come </a:t>
            </a:r>
            <a:endParaRPr lang="en-US" sz="14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ICT &amp; Telecom boost </a:t>
            </a:r>
            <a:endParaRPr lang="en-US" sz="14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Capital Market to Introduce </a:t>
            </a:r>
            <a:endParaRPr lang="en-US" sz="14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AEC- </a:t>
            </a:r>
            <a:r>
              <a:rPr lang="en-US" sz="1400" dirty="0" err="1" smtClean="0">
                <a:solidFill>
                  <a:prstClr val="white"/>
                </a:solidFill>
              </a:rPr>
              <a:t>Asean</a:t>
            </a:r>
            <a:r>
              <a:rPr lang="en-US" sz="1400" dirty="0" smtClean="0">
                <a:solidFill>
                  <a:prstClr val="white"/>
                </a:solidFill>
              </a:rPr>
              <a:t> Beyond 2015 </a:t>
            </a:r>
            <a:endParaRPr lang="en-US" sz="14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sz="14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5696594" y="4242777"/>
            <a:ext cx="3557151" cy="206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Cant meet the expectation in long term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Require different set of skill &amp; Knowledge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Human Capital will exposes to Others</a:t>
            </a:r>
            <a:endParaRPr lang="en-US" sz="1400" dirty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Professionalism &amp; Ownership </a:t>
            </a:r>
            <a:r>
              <a:rPr lang="en-US" sz="1400" dirty="0">
                <a:solidFill>
                  <a:srgbClr val="FFFF00"/>
                </a:solidFill>
              </a:rPr>
              <a:t>mindset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FFFF00"/>
                </a:solidFill>
              </a:rPr>
              <a:t>SOMEBODY MIGHT TAKE YOUR </a:t>
            </a:r>
            <a:r>
              <a:rPr lang="en-US" sz="1400" dirty="0" smtClean="0">
                <a:solidFill>
                  <a:srgbClr val="FFFF00"/>
                </a:solidFill>
              </a:rPr>
              <a:t>PLACE &amp; OPPORTUNITIES </a:t>
            </a:r>
            <a:r>
              <a:rPr lang="en-US" sz="1400" dirty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9202" y="3023753"/>
            <a:ext cx="3834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Impact" panose="020B0806030902050204" pitchFamily="34" charset="0"/>
              </a:rPr>
              <a:t>Employee’s SWOT </a:t>
            </a:r>
          </a:p>
        </p:txBody>
      </p:sp>
    </p:spTree>
    <p:extLst>
      <p:ext uri="{BB962C8B-B14F-4D97-AF65-F5344CB8AC3E}">
        <p14:creationId xmlns:p14="http://schemas.microsoft.com/office/powerpoint/2010/main" xmlns="" val="782722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163657" y="1272162"/>
            <a:ext cx="7902287" cy="5668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Tx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The concept of BPM is to covering defensive walls to protect the business and stakeholders’ well-being.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These walls are as follows;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Operation Procedure (SOP)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Risk Management (ERM)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Continuity Management (BCM)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coverage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7226" y="1743293"/>
            <a:ext cx="2857500" cy="5080000"/>
          </a:xfrm>
          <a:prstGeom prst="rect">
            <a:avLst/>
          </a:prstGeom>
        </p:spPr>
      </p:pic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"/>
            <a:ext cx="8229600" cy="1672937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Business Protection Management (BPM)</a:t>
            </a:r>
            <a:endParaRPr lang="en-US" alt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5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9236" y="938216"/>
            <a:ext cx="8951955" cy="5085620"/>
            <a:chOff x="2046187" y="938216"/>
            <a:chExt cx="5512222" cy="5085620"/>
          </a:xfrm>
        </p:grpSpPr>
        <p:sp>
          <p:nvSpPr>
            <p:cNvPr id="2078" name="Text Box 30"/>
            <p:cNvSpPr txBox="1">
              <a:spLocks noChangeArrowheads="1"/>
            </p:cNvSpPr>
            <p:nvPr/>
          </p:nvSpPr>
          <p:spPr bwMode="auto">
            <a:xfrm>
              <a:off x="4581951" y="938216"/>
              <a:ext cx="148323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u="sng" dirty="0">
                  <a:solidFill>
                    <a:srgbClr val="002060"/>
                  </a:solidFill>
                </a:rPr>
                <a:t>Dream</a:t>
              </a:r>
            </a:p>
            <a:p>
              <a:r>
                <a:rPr lang="en-US" sz="1200" b="1" u="sng" dirty="0">
                  <a:solidFill>
                    <a:srgbClr val="002060"/>
                  </a:solidFill>
                </a:rPr>
                <a:t>Vision</a:t>
              </a:r>
            </a:p>
            <a:p>
              <a:r>
                <a:rPr lang="en-US" sz="1200" b="1" u="sng" dirty="0">
                  <a:solidFill>
                    <a:srgbClr val="002060"/>
                  </a:solidFill>
                </a:rPr>
                <a:t>Mission statement :</a:t>
              </a:r>
              <a:endParaRPr lang="en-US" sz="1200" b="1" i="1" u="sng" dirty="0">
                <a:solidFill>
                  <a:srgbClr val="002060"/>
                </a:solidFill>
              </a:endParaRPr>
            </a:p>
          </p:txBody>
        </p:sp>
        <p:sp>
          <p:nvSpPr>
            <p:cNvPr id="2086" name="Text Box 38"/>
            <p:cNvSpPr txBox="1">
              <a:spLocks noChangeArrowheads="1"/>
            </p:cNvSpPr>
            <p:nvPr/>
          </p:nvSpPr>
          <p:spPr bwMode="auto">
            <a:xfrm>
              <a:off x="4143378" y="5192839"/>
              <a:ext cx="9246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u="sng" dirty="0">
                  <a:solidFill>
                    <a:srgbClr val="002060"/>
                  </a:solidFill>
                </a:rPr>
                <a:t>Man power</a:t>
              </a:r>
            </a:p>
            <a:p>
              <a:r>
                <a:rPr lang="en-US" sz="1200" b="1" u="sng" dirty="0">
                  <a:solidFill>
                    <a:srgbClr val="002060"/>
                  </a:solidFill>
                </a:rPr>
                <a:t>Time </a:t>
              </a:r>
            </a:p>
            <a:p>
              <a:r>
                <a:rPr lang="en-US" sz="1200" b="1" u="sng" dirty="0">
                  <a:solidFill>
                    <a:srgbClr val="002060"/>
                  </a:solidFill>
                </a:rPr>
                <a:t>Cost </a:t>
              </a:r>
            </a:p>
            <a:p>
              <a:r>
                <a:rPr lang="en-US" sz="1200" b="1" u="sng" dirty="0">
                  <a:solidFill>
                    <a:srgbClr val="002060"/>
                  </a:solidFill>
                </a:rPr>
                <a:t>Plan B,C</a:t>
              </a:r>
            </a:p>
          </p:txBody>
        </p:sp>
        <p:sp>
          <p:nvSpPr>
            <p:cNvPr id="2077" name="Line 29"/>
            <p:cNvSpPr>
              <a:spLocks noChangeShapeType="1"/>
            </p:cNvSpPr>
            <p:nvPr/>
          </p:nvSpPr>
          <p:spPr bwMode="auto">
            <a:xfrm flipV="1">
              <a:off x="4185550" y="3192587"/>
              <a:ext cx="85725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076" name="Line 28"/>
            <p:cNvSpPr>
              <a:spLocks noChangeShapeType="1"/>
            </p:cNvSpPr>
            <p:nvPr/>
          </p:nvSpPr>
          <p:spPr bwMode="auto">
            <a:xfrm>
              <a:off x="4185550" y="3135437"/>
              <a:ext cx="814388" cy="800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075" name="Line 27"/>
            <p:cNvSpPr>
              <a:spLocks noChangeShapeType="1"/>
            </p:cNvSpPr>
            <p:nvPr/>
          </p:nvSpPr>
          <p:spPr bwMode="auto">
            <a:xfrm>
              <a:off x="4571312" y="2792537"/>
              <a:ext cx="0" cy="1428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052" name="Oval 4"/>
            <p:cNvSpPr>
              <a:spLocks noChangeArrowheads="1"/>
            </p:cNvSpPr>
            <p:nvPr/>
          </p:nvSpPr>
          <p:spPr bwMode="auto">
            <a:xfrm>
              <a:off x="4228412" y="2963987"/>
              <a:ext cx="771525" cy="1143000"/>
            </a:xfrm>
            <a:prstGeom prst="ellipse">
              <a:avLst/>
            </a:prstGeom>
            <a:solidFill>
              <a:srgbClr val="FF0000"/>
            </a:solidFill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5543" name="Text Box 5"/>
            <p:cNvSpPr txBox="1">
              <a:spLocks noChangeArrowheads="1"/>
            </p:cNvSpPr>
            <p:nvPr/>
          </p:nvSpPr>
          <p:spPr bwMode="auto">
            <a:xfrm>
              <a:off x="4142009" y="2963990"/>
              <a:ext cx="899818" cy="1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endParaRPr>
            </a:p>
            <a:p>
              <a:pPr algn="ctr"/>
              <a:r>
                <a: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itchFamily="18" charset="0"/>
                </a:rPr>
                <a:t>Insight</a:t>
              </a:r>
              <a:endParaRPr lang="en-US" sz="13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endParaRPr>
            </a:p>
            <a:p>
              <a:pPr algn="ctr"/>
              <a:r>
                <a:rPr lang="en-US" sz="1350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itchFamily="18" charset="0"/>
                </a:rPr>
                <a:t> Job/life</a:t>
              </a:r>
            </a:p>
            <a:p>
              <a:pPr algn="ctr"/>
              <a:endParaRPr lang="en-US" sz="1350" dirty="0">
                <a:solidFill>
                  <a:srgbClr val="2121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endParaRPr>
            </a:p>
          </p:txBody>
        </p:sp>
        <p:grpSp>
          <p:nvGrpSpPr>
            <p:cNvPr id="2" name="Group 24"/>
            <p:cNvGrpSpPr>
              <a:grpSpLocks/>
            </p:cNvGrpSpPr>
            <p:nvPr/>
          </p:nvGrpSpPr>
          <p:grpSpPr bwMode="auto">
            <a:xfrm>
              <a:off x="4222770" y="1935287"/>
              <a:ext cx="723774" cy="914400"/>
              <a:chOff x="2442" y="816"/>
              <a:chExt cx="770" cy="768"/>
            </a:xfrm>
            <a:solidFill>
              <a:srgbClr val="00B0F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2055" name="Oval 7"/>
              <p:cNvSpPr>
                <a:spLocks noChangeArrowheads="1"/>
              </p:cNvSpPr>
              <p:nvPr/>
            </p:nvSpPr>
            <p:spPr bwMode="auto">
              <a:xfrm>
                <a:off x="2448" y="816"/>
                <a:ext cx="672" cy="768"/>
              </a:xfrm>
              <a:prstGeom prst="ellipse">
                <a:avLst/>
              </a:prstGeom>
              <a:grpFill/>
              <a:ln>
                <a:noFill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1" name="Text Box 13"/>
              <p:cNvSpPr txBox="1">
                <a:spLocks noChangeArrowheads="1"/>
              </p:cNvSpPr>
              <p:nvPr/>
            </p:nvSpPr>
            <p:spPr bwMode="auto">
              <a:xfrm>
                <a:off x="2442" y="1053"/>
                <a:ext cx="770" cy="31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alatino Linotype" pitchFamily="18" charset="0"/>
                  </a:rPr>
                  <a:t>Want </a:t>
                </a:r>
              </a:p>
            </p:txBody>
          </p:sp>
        </p:grp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4928374" y="2506787"/>
              <a:ext cx="694603" cy="1028700"/>
              <a:chOff x="3234" y="1296"/>
              <a:chExt cx="726" cy="768"/>
            </a:xfrm>
            <a:solidFill>
              <a:srgbClr val="00B0F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2059" name="Oval 11"/>
              <p:cNvSpPr>
                <a:spLocks noChangeArrowheads="1"/>
              </p:cNvSpPr>
              <p:nvPr/>
            </p:nvSpPr>
            <p:spPr bwMode="auto">
              <a:xfrm>
                <a:off x="3264" y="1296"/>
                <a:ext cx="672" cy="768"/>
              </a:xfrm>
              <a:prstGeom prst="ellipse">
                <a:avLst/>
              </a:prstGeom>
              <a:grpFill/>
              <a:ln>
                <a:noFill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2" name="Text Box 14"/>
              <p:cNvSpPr txBox="1">
                <a:spLocks noChangeArrowheads="1"/>
              </p:cNvSpPr>
              <p:nvPr/>
            </p:nvSpPr>
            <p:spPr bwMode="auto">
              <a:xfrm>
                <a:off x="3234" y="1549"/>
                <a:ext cx="726" cy="27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alatino Linotype" pitchFamily="18" charset="0"/>
                  </a:rPr>
                  <a:t>Now</a:t>
                </a:r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4219134" y="4164135"/>
              <a:ext cx="738697" cy="1028702"/>
              <a:chOff x="2486" y="2784"/>
              <a:chExt cx="796" cy="813"/>
            </a:xfrm>
            <a:solidFill>
              <a:srgbClr val="00B0F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2060" name="Oval 12"/>
              <p:cNvSpPr>
                <a:spLocks noChangeArrowheads="1"/>
              </p:cNvSpPr>
              <p:nvPr/>
            </p:nvSpPr>
            <p:spPr bwMode="auto">
              <a:xfrm>
                <a:off x="2496" y="2784"/>
                <a:ext cx="739" cy="813"/>
              </a:xfrm>
              <a:prstGeom prst="ellipse">
                <a:avLst/>
              </a:prstGeom>
              <a:grpFill/>
              <a:ln>
                <a:noFill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3" name="Text Box 15"/>
              <p:cNvSpPr txBox="1">
                <a:spLocks noChangeArrowheads="1"/>
              </p:cNvSpPr>
              <p:nvPr/>
            </p:nvSpPr>
            <p:spPr bwMode="auto">
              <a:xfrm>
                <a:off x="2486" y="3055"/>
                <a:ext cx="796" cy="292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alatino Linotype" pitchFamily="18" charset="0"/>
                  </a:rPr>
                  <a:t>Need </a:t>
                </a:r>
              </a:p>
            </p:txBody>
          </p: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4932073" y="3706937"/>
              <a:ext cx="695623" cy="857250"/>
              <a:chOff x="3236" y="2304"/>
              <a:chExt cx="779" cy="768"/>
            </a:xfrm>
            <a:solidFill>
              <a:srgbClr val="00B0F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2057" name="Oval 9"/>
              <p:cNvSpPr>
                <a:spLocks noChangeArrowheads="1"/>
              </p:cNvSpPr>
              <p:nvPr/>
            </p:nvSpPr>
            <p:spPr bwMode="auto">
              <a:xfrm>
                <a:off x="3264" y="2304"/>
                <a:ext cx="672" cy="768"/>
              </a:xfrm>
              <a:prstGeom prst="ellipse">
                <a:avLst/>
              </a:prstGeom>
              <a:grpFill/>
              <a:ln>
                <a:noFill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4" name="Text Box 16"/>
              <p:cNvSpPr txBox="1">
                <a:spLocks noChangeArrowheads="1"/>
              </p:cNvSpPr>
              <p:nvPr/>
            </p:nvSpPr>
            <p:spPr bwMode="auto">
              <a:xfrm>
                <a:off x="3236" y="2547"/>
                <a:ext cx="779" cy="3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alatino Linotype" pitchFamily="18" charset="0"/>
                  </a:rPr>
                  <a:t>How </a:t>
                </a:r>
              </a:p>
            </p:txBody>
          </p:sp>
        </p:grpSp>
        <p:sp>
          <p:nvSpPr>
            <p:cNvPr id="2079" name="Line 31"/>
            <p:cNvSpPr>
              <a:spLocks noChangeShapeType="1"/>
            </p:cNvSpPr>
            <p:nvPr/>
          </p:nvSpPr>
          <p:spPr bwMode="auto">
            <a:xfrm>
              <a:off x="4571312" y="1020887"/>
              <a:ext cx="0" cy="857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80" name="Text Box 32"/>
            <p:cNvSpPr txBox="1">
              <a:spLocks noChangeArrowheads="1"/>
            </p:cNvSpPr>
            <p:nvPr/>
          </p:nvSpPr>
          <p:spPr bwMode="auto">
            <a:xfrm>
              <a:off x="5750494" y="2792539"/>
              <a:ext cx="111768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u="sng" dirty="0">
                  <a:solidFill>
                    <a:srgbClr val="002060"/>
                  </a:solidFill>
                </a:rPr>
                <a:t>SWOT analysis</a:t>
              </a:r>
            </a:p>
            <a:p>
              <a:r>
                <a:rPr lang="en-US" sz="1200" b="1" u="sng" dirty="0">
                  <a:solidFill>
                    <a:srgbClr val="002060"/>
                  </a:solidFill>
                </a:rPr>
                <a:t>Ideal situation </a:t>
              </a:r>
            </a:p>
            <a:p>
              <a:endParaRPr lang="en-US" sz="1200" b="1" u="sng" dirty="0">
                <a:solidFill>
                  <a:srgbClr val="002060"/>
                </a:solidFill>
              </a:endParaRPr>
            </a:p>
          </p:txBody>
        </p:sp>
        <p:sp>
          <p:nvSpPr>
            <p:cNvPr id="2081" name="Line 33"/>
            <p:cNvSpPr>
              <a:spLocks noChangeShapeType="1"/>
            </p:cNvSpPr>
            <p:nvPr/>
          </p:nvSpPr>
          <p:spPr bwMode="auto">
            <a:xfrm>
              <a:off x="5709084" y="2678237"/>
              <a:ext cx="0" cy="742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82" name="Line 34"/>
            <p:cNvSpPr>
              <a:spLocks noChangeShapeType="1"/>
            </p:cNvSpPr>
            <p:nvPr/>
          </p:nvSpPr>
          <p:spPr bwMode="auto">
            <a:xfrm>
              <a:off x="5623359" y="3021137"/>
              <a:ext cx="85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83" name="Text Box 35"/>
            <p:cNvSpPr txBox="1">
              <a:spLocks noChangeArrowheads="1"/>
            </p:cNvSpPr>
            <p:nvPr/>
          </p:nvSpPr>
          <p:spPr bwMode="auto">
            <a:xfrm>
              <a:off x="5766106" y="3789092"/>
              <a:ext cx="179230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u="sng" dirty="0">
                  <a:solidFill>
                    <a:srgbClr val="002060"/>
                  </a:solidFill>
                </a:rPr>
                <a:t>SMART</a:t>
              </a:r>
            </a:p>
            <a:p>
              <a:r>
                <a:rPr lang="en-US" sz="1200" b="1" u="sng" dirty="0">
                  <a:solidFill>
                    <a:srgbClr val="002060"/>
                  </a:solidFill>
                </a:rPr>
                <a:t>Issues/barriers </a:t>
              </a:r>
            </a:p>
            <a:p>
              <a:r>
                <a:rPr lang="en-US" sz="1200" b="1" u="sng" dirty="0">
                  <a:solidFill>
                    <a:srgbClr val="002060"/>
                  </a:solidFill>
                </a:rPr>
                <a:t>What can go wrong FAQs</a:t>
              </a:r>
            </a:p>
            <a:p>
              <a:endParaRPr lang="en-US" sz="1200" b="1" u="sng" dirty="0">
                <a:solidFill>
                  <a:srgbClr val="002060"/>
                </a:solidFill>
              </a:endParaRPr>
            </a:p>
          </p:txBody>
        </p:sp>
        <p:sp>
          <p:nvSpPr>
            <p:cNvPr id="2084" name="Line 36"/>
            <p:cNvSpPr>
              <a:spLocks noChangeShapeType="1"/>
            </p:cNvSpPr>
            <p:nvPr/>
          </p:nvSpPr>
          <p:spPr bwMode="auto">
            <a:xfrm>
              <a:off x="5728600" y="3821237"/>
              <a:ext cx="0" cy="971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85" name="Line 37"/>
            <p:cNvSpPr>
              <a:spLocks noChangeShapeType="1"/>
            </p:cNvSpPr>
            <p:nvPr/>
          </p:nvSpPr>
          <p:spPr bwMode="auto">
            <a:xfrm>
              <a:off x="5557150" y="4164137"/>
              <a:ext cx="171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87" name="Line 39"/>
            <p:cNvSpPr>
              <a:spLocks noChangeShapeType="1"/>
            </p:cNvSpPr>
            <p:nvPr/>
          </p:nvSpPr>
          <p:spPr bwMode="auto">
            <a:xfrm>
              <a:off x="4142687" y="5192837"/>
              <a:ext cx="1371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88" name="Line 40"/>
            <p:cNvSpPr>
              <a:spLocks noChangeShapeType="1"/>
            </p:cNvSpPr>
            <p:nvPr/>
          </p:nvSpPr>
          <p:spPr bwMode="auto">
            <a:xfrm>
              <a:off x="4571312" y="5135687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89" name="Text Box 41"/>
            <p:cNvSpPr txBox="1">
              <a:spLocks noChangeArrowheads="1"/>
            </p:cNvSpPr>
            <p:nvPr/>
          </p:nvSpPr>
          <p:spPr bwMode="auto">
            <a:xfrm>
              <a:off x="2046187" y="3706938"/>
              <a:ext cx="204049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u="sng" dirty="0">
                  <a:solidFill>
                    <a:srgbClr val="002060"/>
                  </a:solidFill>
                </a:rPr>
                <a:t>Planning Vs Actual</a:t>
              </a:r>
            </a:p>
            <a:p>
              <a:r>
                <a:rPr lang="en-US" sz="1200" b="1" u="sng" dirty="0">
                  <a:solidFill>
                    <a:srgbClr val="002060"/>
                  </a:solidFill>
                </a:rPr>
                <a:t>Things to adjust</a:t>
              </a:r>
            </a:p>
            <a:p>
              <a:r>
                <a:rPr lang="en-US" sz="1200" b="1" u="sng" dirty="0">
                  <a:solidFill>
                    <a:srgbClr val="002060"/>
                  </a:solidFill>
                </a:rPr>
                <a:t>Have you get what we want? </a:t>
              </a:r>
            </a:p>
          </p:txBody>
        </p:sp>
        <p:sp>
          <p:nvSpPr>
            <p:cNvPr id="2090" name="Line 42"/>
            <p:cNvSpPr>
              <a:spLocks noChangeShapeType="1"/>
            </p:cNvSpPr>
            <p:nvPr/>
          </p:nvSpPr>
          <p:spPr bwMode="auto">
            <a:xfrm>
              <a:off x="3499750" y="3592637"/>
              <a:ext cx="0" cy="1085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91" name="Line 43"/>
            <p:cNvSpPr>
              <a:spLocks noChangeShapeType="1"/>
            </p:cNvSpPr>
            <p:nvPr/>
          </p:nvSpPr>
          <p:spPr bwMode="auto">
            <a:xfrm>
              <a:off x="3499750" y="4106987"/>
              <a:ext cx="85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92" name="Text Box 44"/>
            <p:cNvSpPr txBox="1">
              <a:spLocks noChangeArrowheads="1"/>
            </p:cNvSpPr>
            <p:nvPr/>
          </p:nvSpPr>
          <p:spPr bwMode="auto">
            <a:xfrm>
              <a:off x="2669928" y="2449639"/>
              <a:ext cx="125467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u="sng" dirty="0">
                  <a:solidFill>
                    <a:srgbClr val="002060"/>
                  </a:solidFill>
                </a:rPr>
                <a:t>Maintain?</a:t>
              </a:r>
            </a:p>
            <a:p>
              <a:r>
                <a:rPr lang="en-US" sz="1200" b="1" u="sng" dirty="0">
                  <a:solidFill>
                    <a:srgbClr val="002060"/>
                  </a:solidFill>
                </a:rPr>
                <a:t>New challenges? </a:t>
              </a:r>
            </a:p>
            <a:p>
              <a:r>
                <a:rPr lang="en-US" sz="1200" b="1" u="sng" dirty="0">
                  <a:solidFill>
                    <a:srgbClr val="002060"/>
                  </a:solidFill>
                </a:rPr>
                <a:t>Set new target?</a:t>
              </a:r>
            </a:p>
          </p:txBody>
        </p:sp>
        <p:sp>
          <p:nvSpPr>
            <p:cNvPr id="2093" name="Line 45"/>
            <p:cNvSpPr>
              <a:spLocks noChangeShapeType="1"/>
            </p:cNvSpPr>
            <p:nvPr/>
          </p:nvSpPr>
          <p:spPr bwMode="auto">
            <a:xfrm>
              <a:off x="3542612" y="2449637"/>
              <a:ext cx="0" cy="742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94" name="Line 46"/>
            <p:cNvSpPr>
              <a:spLocks noChangeShapeType="1"/>
            </p:cNvSpPr>
            <p:nvPr/>
          </p:nvSpPr>
          <p:spPr bwMode="auto">
            <a:xfrm>
              <a:off x="3542612" y="2963987"/>
              <a:ext cx="85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056" name="Oval 8"/>
            <p:cNvSpPr>
              <a:spLocks noChangeArrowheads="1"/>
            </p:cNvSpPr>
            <p:nvPr/>
          </p:nvSpPr>
          <p:spPr bwMode="auto">
            <a:xfrm>
              <a:off x="3628337" y="2506787"/>
              <a:ext cx="600075" cy="914400"/>
            </a:xfrm>
            <a:prstGeom prst="ellipse">
              <a:avLst/>
            </a:prstGeom>
            <a:solidFill>
              <a:srgbClr val="00B0F0"/>
            </a:solidFill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8" name="Oval 10"/>
            <p:cNvSpPr>
              <a:spLocks noChangeArrowheads="1"/>
            </p:cNvSpPr>
            <p:nvPr/>
          </p:nvSpPr>
          <p:spPr bwMode="auto">
            <a:xfrm>
              <a:off x="3585475" y="3535487"/>
              <a:ext cx="642938" cy="1028700"/>
            </a:xfrm>
            <a:prstGeom prst="ellipse">
              <a:avLst/>
            </a:prstGeom>
            <a:solidFill>
              <a:srgbClr val="00B0F0"/>
            </a:solidFill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500" dirty="0">
                  <a:solidFill>
                    <a:prstClr val="black"/>
                  </a:solidFill>
                  <a:latin typeface="Palatino Linotype" pitchFamily="18" charset="0"/>
                </a:rPr>
                <a:t>Ensure</a:t>
              </a:r>
            </a:p>
            <a:p>
              <a:pPr algn="ctr">
                <a:defRPr/>
              </a:pPr>
              <a:r>
                <a:rPr lang="en-US" sz="1500" dirty="0">
                  <a:solidFill>
                    <a:prstClr val="black"/>
                  </a:solidFill>
                  <a:latin typeface="Palatino Linotype" pitchFamily="18" charset="0"/>
                </a:rPr>
                <a:t> Arrival</a:t>
              </a:r>
              <a:endParaRPr lang="en-US" sz="1500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47853" y="2792537"/>
              <a:ext cx="621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Palatino Linotype" panose="02040502050505030304" pitchFamily="18" charset="0"/>
                </a:rPr>
                <a:t>Next</a:t>
              </a:r>
              <a:r>
                <a:rPr lang="en-US" sz="1500" dirty="0">
                  <a:solidFill>
                    <a:prstClr val="black"/>
                  </a:solidFill>
                  <a:latin typeface="Palatino Linotype" panose="02040502050505030304" pitchFamily="18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07293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2" name="Title 36"/>
          <p:cNvSpPr txBox="1">
            <a:spLocks/>
          </p:cNvSpPr>
          <p:nvPr/>
        </p:nvSpPr>
        <p:spPr bwMode="auto">
          <a:xfrm>
            <a:off x="36513" y="268288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NZ" sz="3200" dirty="0">
                <a:solidFill>
                  <a:schemeClr val="bg1"/>
                </a:solidFill>
                <a:latin typeface="Calibri" charset="0"/>
              </a:rPr>
              <a:t>Your Call Objectives must be SMART . . .</a:t>
            </a:r>
            <a:endParaRPr lang="en-US" sz="3200" dirty="0">
              <a:solidFill>
                <a:schemeClr val="bg1"/>
              </a:solidFill>
              <a:latin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19672" y="1268760"/>
            <a:ext cx="5544616" cy="5040379"/>
            <a:chOff x="1619672" y="1268760"/>
            <a:chExt cx="5544616" cy="5040379"/>
          </a:xfrm>
        </p:grpSpPr>
        <p:sp>
          <p:nvSpPr>
            <p:cNvPr id="21" name="Rounded Rectangle 20"/>
            <p:cNvSpPr/>
            <p:nvPr/>
          </p:nvSpPr>
          <p:spPr>
            <a:xfrm>
              <a:off x="1619672" y="2294874"/>
              <a:ext cx="1123628" cy="935923"/>
            </a:xfrm>
            <a:prstGeom prst="roundRect">
              <a:avLst/>
            </a:prstGeom>
            <a:solidFill>
              <a:schemeClr val="accent2"/>
            </a:solidFill>
            <a:ln w="85725" cap="rnd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cs typeface="Times New Roman" charset="0"/>
                </a:rPr>
                <a:t>M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347864" y="2294874"/>
              <a:ext cx="3816424" cy="9359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85725" cap="rnd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4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cs typeface="Times New Roman" charset="0"/>
                </a:rPr>
                <a:t>Measurable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619672" y="3320988"/>
              <a:ext cx="1123628" cy="935923"/>
            </a:xfrm>
            <a:prstGeom prst="roundRect">
              <a:avLst/>
            </a:prstGeom>
            <a:solidFill>
              <a:schemeClr val="accent5"/>
            </a:solidFill>
            <a:ln w="85725" cap="rnd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cs typeface="Times New Roman" charset="0"/>
                </a:rPr>
                <a:t>A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347864" y="3320988"/>
              <a:ext cx="3816424" cy="93592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85725" cap="rnd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4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cs typeface="Times New Roman" charset="0"/>
                </a:rPr>
                <a:t>Achievable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619672" y="4347102"/>
              <a:ext cx="1123628" cy="935923"/>
            </a:xfrm>
            <a:prstGeom prst="roundRect">
              <a:avLst/>
            </a:prstGeom>
            <a:solidFill>
              <a:schemeClr val="accent3"/>
            </a:solidFill>
            <a:ln w="85725" cap="rnd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cs typeface="Times New Roman" charset="0"/>
                </a:rPr>
                <a:t>R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347864" y="4347102"/>
              <a:ext cx="3816424" cy="93592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85725" cap="rnd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4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cs typeface="Times New Roman" charset="0"/>
                </a:rPr>
                <a:t>Relevant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1619672" y="5373216"/>
              <a:ext cx="1123628" cy="935923"/>
            </a:xfrm>
            <a:prstGeom prst="roundRect">
              <a:avLst/>
            </a:prstGeom>
            <a:solidFill>
              <a:schemeClr val="accent4"/>
            </a:solidFill>
            <a:ln w="85725" cap="rnd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cs typeface="Times New Roman" charset="0"/>
                </a:rPr>
                <a:t>T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347864" y="5373216"/>
              <a:ext cx="3816424" cy="93592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85725" cap="rnd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4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cs typeface="Times New Roman" charset="0"/>
                </a:rPr>
                <a:t>Timed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347864" y="1268760"/>
              <a:ext cx="3816424" cy="93592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85725" cap="rnd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4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cs typeface="Times New Roman" charset="0"/>
                </a:rPr>
                <a:t>Specific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1619672" y="1268760"/>
              <a:ext cx="1123628" cy="935923"/>
            </a:xfrm>
            <a:prstGeom prst="roundRect">
              <a:avLst/>
            </a:prstGeom>
            <a:solidFill>
              <a:schemeClr val="accent6"/>
            </a:solidFill>
            <a:ln w="85725" cap="rnd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cs typeface="Times New Roman" charset="0"/>
                </a:rPr>
                <a:t>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2586312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588" y="873582"/>
            <a:ext cx="8371875" cy="4701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C00000"/>
                </a:solidFill>
                <a:latin typeface="Impact" pitchFamily="34" charset="0"/>
              </a:rPr>
              <a:t>Be Professional + Ethical  </a:t>
            </a: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Think what 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YOU</a:t>
            </a: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 really want to in be…. </a:t>
            </a: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Check is this your 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Want or Others demand..</a:t>
            </a: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Decide</a:t>
            </a: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, then 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Focus ,</a:t>
            </a: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 learn beyond work beyond book , 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LOVE IT!</a:t>
            </a: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Specialize</a:t>
            </a: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 ,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Differentiation</a:t>
            </a: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 and 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Apply</a:t>
            </a: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 at all time.. </a:t>
            </a: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When your 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JOB</a:t>
            </a: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 become 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part of you </a:t>
            </a: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&amp; your are 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Enjoying</a:t>
            </a: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 ,then</a:t>
            </a: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Put 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HEART </a:t>
            </a: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in front  and 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Share Others</a:t>
            </a: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 for their benefit</a:t>
            </a: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With 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Wisdom</a:t>
            </a:r>
            <a:r>
              <a:rPr lang="en-US" sz="2400" dirty="0">
                <a:solidFill>
                  <a:srgbClr val="003300"/>
                </a:solidFill>
                <a:latin typeface="Impact" pitchFamily="34" charset="0"/>
              </a:rPr>
              <a:t> ,..you are 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Professional  </a:t>
            </a:r>
          </a:p>
        </p:txBody>
      </p:sp>
    </p:spTree>
    <p:extLst>
      <p:ext uri="{BB962C8B-B14F-4D97-AF65-F5344CB8AC3E}">
        <p14:creationId xmlns:p14="http://schemas.microsoft.com/office/powerpoint/2010/main" xmlns="" val="14901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2286" y="417597"/>
            <a:ext cx="5751715" cy="6123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17598"/>
            <a:ext cx="3392285" cy="4799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982" y="5014630"/>
            <a:ext cx="9028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Impact" panose="020B0806030902050204" pitchFamily="34" charset="0"/>
              </a:rPr>
              <a:t>Speed to Market &amp;</a:t>
            </a:r>
          </a:p>
          <a:p>
            <a:r>
              <a:rPr lang="en-US" sz="3200" dirty="0" smtClean="0">
                <a:latin typeface="Impact" panose="020B0806030902050204" pitchFamily="34" charset="0"/>
              </a:rPr>
              <a:t>Depend on proper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strategic planning </a:t>
            </a:r>
          </a:p>
          <a:p>
            <a:r>
              <a:rPr lang="en-US" sz="3200" dirty="0" smtClean="0">
                <a:latin typeface="Impact" panose="020B0806030902050204" pitchFamily="34" charset="0"/>
              </a:rPr>
              <a:t>How far &amp; fast can you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respond Market demand 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17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915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751" y="0"/>
            <a:ext cx="7889875" cy="6858000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560917" y="296334"/>
            <a:ext cx="3429000" cy="1792111"/>
          </a:xfrm>
          <a:prstGeom prst="wedgeRectCallout">
            <a:avLst>
              <a:gd name="adj1" fmla="val 46795"/>
              <a:gd name="adj2" fmla="val 99789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0917" y="274638"/>
            <a:ext cx="3162474" cy="1143000"/>
          </a:xfrm>
        </p:spPr>
        <p:txBody>
          <a:bodyPr>
            <a:scene3d>
              <a:camera prst="obliqueBottomRight"/>
              <a:lightRig rig="threePt" dir="t"/>
            </a:scene3d>
          </a:bodyPr>
          <a:lstStyle/>
          <a:p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Impact"/>
                <a:cs typeface="Impact"/>
              </a:rPr>
              <a:t>Thanks You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0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06347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63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492" y="1756150"/>
            <a:ext cx="4232970" cy="224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7363" y="1724790"/>
            <a:ext cx="4174179" cy="22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492" y="4438250"/>
            <a:ext cx="4232970" cy="24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9369105"/>
              </p:ext>
            </p:extLst>
          </p:nvPr>
        </p:nvGraphicFramePr>
        <p:xfrm>
          <a:off x="4781685" y="4438250"/>
          <a:ext cx="4174179" cy="2419750"/>
        </p:xfrm>
        <a:graphic>
          <a:graphicData uri="http://schemas.openxmlformats.org/presentationml/2006/ole">
            <p:oleObj spid="_x0000_s1025" name="Presentation" r:id="rId6" imgW="4570610" imgH="3427576" progId="PowerPoint.Show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8730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423987" y="268288"/>
            <a:ext cx="5143500" cy="6858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Impact" panose="020B0806030902050204" pitchFamily="34" charset="0"/>
              </a:rPr>
              <a:t>Popular Mobile </a:t>
            </a:r>
            <a:r>
              <a:rPr lang="en-US" sz="3200" dirty="0">
                <a:latin typeface="Impact" panose="020B0806030902050204" pitchFamily="34" charset="0"/>
              </a:rPr>
              <a:t>Activities</a:t>
            </a:r>
            <a:endParaRPr lang="en-US" sz="3600" dirty="0">
              <a:latin typeface="Impact" panose="020B0806030902050204" pitchFamily="34" charset="0"/>
            </a:endParaRPr>
          </a:p>
        </p:txBody>
      </p:sp>
      <p:pic>
        <p:nvPicPr>
          <p:cNvPr id="4" name="Content Placeholder 3" descr="PPP_CCYCL_CLP_ChrevonCycle_A_4Blue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977700" y="1600202"/>
            <a:ext cx="3188601" cy="4525963"/>
          </a:xfrm>
          <a:noFill/>
          <a:ln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19334" y="1787501"/>
            <a:ext cx="1512094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54061"/>
                </a:solidFill>
                <a:latin typeface="Calibri" pitchFamily="34" charset="0"/>
              </a:rPr>
              <a:t>Social Networking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04865" y="1803172"/>
            <a:ext cx="1628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54061"/>
                </a:solidFill>
                <a:latin typeface="Calibri" pitchFamily="34" charset="0"/>
              </a:rPr>
              <a:t>Performing Searches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56419" y="2881315"/>
            <a:ext cx="13287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54061"/>
                </a:solidFill>
                <a:latin typeface="Calibri" pitchFamily="34" charset="0"/>
              </a:rPr>
              <a:t>Using Mobile Apps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33490" y="2728912"/>
            <a:ext cx="14144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54061"/>
                </a:solidFill>
                <a:latin typeface="Calibri" pitchFamily="34" charset="0"/>
              </a:rPr>
              <a:t>Listening to Music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16932" y="5380040"/>
            <a:ext cx="1769269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254061"/>
                </a:solidFill>
                <a:latin typeface="Calibri" pitchFamily="34" charset="0"/>
              </a:rPr>
              <a:t>Sending and Reading Emails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133490" y="4116390"/>
            <a:ext cx="1200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54061"/>
                </a:solidFill>
                <a:latin typeface="Calibri" pitchFamily="34" charset="0"/>
              </a:rPr>
              <a:t>Watching Videos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756419" y="4140324"/>
            <a:ext cx="1328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54061"/>
                </a:solidFill>
                <a:latin typeface="Calibri" pitchFamily="34" charset="0"/>
              </a:rPr>
              <a:t>Browsing Websites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877991" y="5380040"/>
            <a:ext cx="2143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254061"/>
                </a:solidFill>
                <a:latin typeface="Calibri" pitchFamily="34" charset="0"/>
              </a:rPr>
              <a:t>Checking News and Weather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000250" y="6324600"/>
            <a:ext cx="5143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54061"/>
                </a:solidFill>
                <a:latin typeface="Calibri" pitchFamily="34" charset="0"/>
              </a:rPr>
              <a:t>Sending and Reading Text Messages</a:t>
            </a:r>
          </a:p>
        </p:txBody>
      </p:sp>
      <p:sp>
        <p:nvSpPr>
          <p:cNvPr id="20493" name="TextBox 1"/>
          <p:cNvSpPr txBox="1">
            <a:spLocks noChangeArrowheads="1"/>
          </p:cNvSpPr>
          <p:nvPr/>
        </p:nvSpPr>
        <p:spPr bwMode="auto">
          <a:xfrm>
            <a:off x="2000250" y="947738"/>
            <a:ext cx="5143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D60000"/>
                </a:solidFill>
                <a:latin typeface="Calibri" pitchFamily="34" charset="0"/>
              </a:rPr>
              <a:t>What Are People Doing on Their Mobile Devices?</a:t>
            </a:r>
          </a:p>
        </p:txBody>
      </p:sp>
      <p:pic>
        <p:nvPicPr>
          <p:cNvPr id="20494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3082925"/>
            <a:ext cx="11144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57300" y="6088065"/>
            <a:ext cx="6686550" cy="236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88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24" grpId="0"/>
      <p:bldP spid="25" grpId="0"/>
      <p:bldP spid="20" grpId="0"/>
      <p:bldP spid="21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94" y="8896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Impact"/>
                <a:cs typeface="Impact"/>
              </a:rPr>
              <a:t>What have changed these Years </a:t>
            </a:r>
            <a:endParaRPr lang="en-US" sz="3600" dirty="0">
              <a:latin typeface="Impact"/>
              <a:cs typeface="Impac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87" b="1187"/>
          <a:stretch>
            <a:fillRect/>
          </a:stretch>
        </p:blipFill>
        <p:spPr>
          <a:xfrm>
            <a:off x="457200" y="1087046"/>
            <a:ext cx="3077636" cy="17980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073263"/>
            <a:ext cx="3077636" cy="1800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466" y="5112234"/>
            <a:ext cx="2968395" cy="1745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140" y="2885103"/>
            <a:ext cx="2181318" cy="1988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140" y="5112234"/>
            <a:ext cx="2181319" cy="17457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6465" y="1087046"/>
            <a:ext cx="2968395" cy="1790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6466" y="2885103"/>
            <a:ext cx="2968394" cy="2099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16117" t="52961" r="57823" b="28749"/>
          <a:stretch/>
        </p:blipFill>
        <p:spPr>
          <a:xfrm>
            <a:off x="6851139" y="1087045"/>
            <a:ext cx="2181319" cy="17900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349" y="5112233"/>
            <a:ext cx="3095488" cy="17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42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68081552"/>
              </p:ext>
            </p:extLst>
          </p:nvPr>
        </p:nvGraphicFramePr>
        <p:xfrm>
          <a:off x="47034" y="1172270"/>
          <a:ext cx="8982075" cy="4219575"/>
        </p:xfrm>
        <a:graphic>
          <a:graphicData uri="http://schemas.openxmlformats.org/presentationml/2006/ole">
            <p:oleObj spid="_x0000_s2053" name="Document" r:id="rId3" imgW="5851080" imgH="2248920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897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176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20638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FFFFFF"/>
                </a:solidFill>
              </a:rPr>
              <a:t>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43026" y="5708652"/>
            <a:ext cx="1769269" cy="411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Impact" pitchFamily="34" charset="0"/>
              </a:rPr>
              <a:t>Nowhere</a:t>
            </a:r>
          </a:p>
        </p:txBody>
      </p:sp>
      <p:sp>
        <p:nvSpPr>
          <p:cNvPr id="38" name="Flowchart: Data 37"/>
          <p:cNvSpPr/>
          <p:nvPr/>
        </p:nvSpPr>
        <p:spPr>
          <a:xfrm>
            <a:off x="1352550" y="5502277"/>
            <a:ext cx="2185988" cy="206375"/>
          </a:xfrm>
          <a:prstGeom prst="flowChartInputOutpu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787130" y="5080002"/>
            <a:ext cx="1769269" cy="411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Impact" pitchFamily="34" charset="0"/>
              </a:rPr>
              <a:t>Heard of it.</a:t>
            </a:r>
          </a:p>
        </p:txBody>
      </p:sp>
      <p:sp>
        <p:nvSpPr>
          <p:cNvPr id="40" name="Flowchart: Data 39"/>
          <p:cNvSpPr/>
          <p:nvPr/>
        </p:nvSpPr>
        <p:spPr>
          <a:xfrm>
            <a:off x="1787130" y="4873627"/>
            <a:ext cx="2187178" cy="206375"/>
          </a:xfrm>
          <a:prstGeom prst="flowChartInputOutpu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14564" y="4462463"/>
            <a:ext cx="1769269" cy="4111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Impact" pitchFamily="34" charset="0"/>
              </a:rPr>
              <a:t>Noticed</a:t>
            </a:r>
          </a:p>
        </p:txBody>
      </p:sp>
      <p:sp>
        <p:nvSpPr>
          <p:cNvPr id="42" name="Flowchart: Data 41"/>
          <p:cNvSpPr/>
          <p:nvPr/>
        </p:nvSpPr>
        <p:spPr>
          <a:xfrm>
            <a:off x="2222898" y="4256090"/>
            <a:ext cx="2187178" cy="206375"/>
          </a:xfrm>
          <a:prstGeom prst="flowChartInputOutpu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649142" y="3833813"/>
            <a:ext cx="1769269" cy="412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Impact" pitchFamily="34" charset="0"/>
              </a:rPr>
              <a:t>Tried ,Interested</a:t>
            </a:r>
          </a:p>
        </p:txBody>
      </p:sp>
      <p:sp>
        <p:nvSpPr>
          <p:cNvPr id="44" name="Flowchart: Data 43"/>
          <p:cNvSpPr/>
          <p:nvPr/>
        </p:nvSpPr>
        <p:spPr>
          <a:xfrm>
            <a:off x="2658667" y="3617915"/>
            <a:ext cx="2187178" cy="206375"/>
          </a:xfrm>
          <a:prstGeom prst="flowChartInputOutpu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094436" y="3195638"/>
            <a:ext cx="1769269" cy="4111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Impact" pitchFamily="34" charset="0"/>
              </a:rPr>
              <a:t>Knew about Myanmar</a:t>
            </a:r>
          </a:p>
        </p:txBody>
      </p:sp>
      <p:sp>
        <p:nvSpPr>
          <p:cNvPr id="46" name="Flowchart: Data 45"/>
          <p:cNvSpPr/>
          <p:nvPr/>
        </p:nvSpPr>
        <p:spPr>
          <a:xfrm>
            <a:off x="3102769" y="2979740"/>
            <a:ext cx="2187179" cy="204787"/>
          </a:xfrm>
          <a:prstGeom prst="flowChartInputOutpu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548064" y="2557463"/>
            <a:ext cx="1769269" cy="4111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Impact" pitchFamily="34" charset="0"/>
              </a:rPr>
              <a:t>Accept &amp; Respect </a:t>
            </a:r>
          </a:p>
        </p:txBody>
      </p:sp>
      <p:sp>
        <p:nvSpPr>
          <p:cNvPr id="48" name="Flowchart: Data 47"/>
          <p:cNvSpPr/>
          <p:nvPr/>
        </p:nvSpPr>
        <p:spPr>
          <a:xfrm>
            <a:off x="3556398" y="2354265"/>
            <a:ext cx="2187178" cy="206375"/>
          </a:xfrm>
          <a:prstGeom prst="flowChartInputOutpu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996930" y="1935163"/>
            <a:ext cx="1769269" cy="412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Impact" pitchFamily="34" charset="0"/>
              </a:rPr>
              <a:t>International Recognize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3990975" y="1712915"/>
            <a:ext cx="2187179" cy="206375"/>
          </a:xfrm>
          <a:prstGeom prst="flowChartInputOutpu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FFFFFF"/>
              </a:solidFill>
              <a:latin typeface="Impact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449366" y="1160463"/>
            <a:ext cx="1771650" cy="5445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60000"/>
                </a:solidFill>
                <a:latin typeface="Impact" pitchFamily="34" charset="0"/>
              </a:rPr>
              <a:t>Proud to be “Myanmar</a:t>
            </a:r>
            <a:r>
              <a:rPr lang="en-US" sz="1600" dirty="0">
                <a:solidFill>
                  <a:srgbClr val="FF0000"/>
                </a:solidFill>
                <a:latin typeface="Impact" pitchFamily="34" charset="0"/>
              </a:rPr>
              <a:t>”</a:t>
            </a:r>
          </a:p>
        </p:txBody>
      </p:sp>
      <p:sp>
        <p:nvSpPr>
          <p:cNvPr id="12306" name="TextBox 58"/>
          <p:cNvSpPr txBox="1">
            <a:spLocks noChangeArrowheads="1"/>
          </p:cNvSpPr>
          <p:nvPr/>
        </p:nvSpPr>
        <p:spPr bwMode="auto">
          <a:xfrm>
            <a:off x="3080147" y="5791202"/>
            <a:ext cx="32468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6699"/>
                </a:solidFill>
                <a:latin typeface="Impact" pitchFamily="34" charset="0"/>
              </a:rPr>
              <a:t>Before 2010: </a:t>
            </a:r>
            <a:r>
              <a:rPr lang="en-US" sz="1400">
                <a:solidFill>
                  <a:srgbClr val="00B050"/>
                </a:solidFill>
                <a:latin typeface="Impact" pitchFamily="34" charset="0"/>
              </a:rPr>
              <a:t>most people doesn't really know Myanmar  </a:t>
            </a:r>
          </a:p>
        </p:txBody>
      </p:sp>
      <p:sp>
        <p:nvSpPr>
          <p:cNvPr id="12307" name="TextBox 59"/>
          <p:cNvSpPr txBox="1">
            <a:spLocks noChangeArrowheads="1"/>
          </p:cNvSpPr>
          <p:nvPr/>
        </p:nvSpPr>
        <p:spPr bwMode="auto">
          <a:xfrm>
            <a:off x="3514725" y="5143502"/>
            <a:ext cx="32931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6699"/>
                </a:solidFill>
                <a:latin typeface="Impact" pitchFamily="34" charset="0"/>
              </a:rPr>
              <a:t>In 2010</a:t>
            </a:r>
            <a:r>
              <a:rPr lang="en-US" sz="1400">
                <a:solidFill>
                  <a:srgbClr val="00B050"/>
                </a:solidFill>
                <a:latin typeface="Impact" pitchFamily="34" charset="0"/>
              </a:rPr>
              <a:t>: watch and see what happen next ?</a:t>
            </a:r>
          </a:p>
        </p:txBody>
      </p:sp>
      <p:sp>
        <p:nvSpPr>
          <p:cNvPr id="12308" name="TextBox 60"/>
          <p:cNvSpPr txBox="1">
            <a:spLocks noChangeArrowheads="1"/>
          </p:cNvSpPr>
          <p:nvPr/>
        </p:nvSpPr>
        <p:spPr bwMode="auto">
          <a:xfrm>
            <a:off x="3951686" y="4516440"/>
            <a:ext cx="3936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6699"/>
                </a:solidFill>
                <a:latin typeface="Impact" pitchFamily="34" charset="0"/>
              </a:rPr>
              <a:t>2011:</a:t>
            </a:r>
            <a:r>
              <a:rPr lang="en-US" sz="1400">
                <a:solidFill>
                  <a:srgbClr val="00B050"/>
                </a:solidFill>
                <a:latin typeface="Impact" pitchFamily="34" charset="0"/>
              </a:rPr>
              <a:t>  some  positive Changes  &amp; want to Know more  </a:t>
            </a:r>
          </a:p>
        </p:txBody>
      </p:sp>
      <p:sp>
        <p:nvSpPr>
          <p:cNvPr id="12309" name="TextBox 61"/>
          <p:cNvSpPr txBox="1">
            <a:spLocks noChangeArrowheads="1"/>
          </p:cNvSpPr>
          <p:nvPr/>
        </p:nvSpPr>
        <p:spPr bwMode="auto">
          <a:xfrm>
            <a:off x="4385073" y="3886201"/>
            <a:ext cx="3522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6699"/>
                </a:solidFill>
                <a:latin typeface="Impact" pitchFamily="34" charset="0"/>
              </a:rPr>
              <a:t>2012</a:t>
            </a:r>
            <a:r>
              <a:rPr lang="en-US" sz="1400">
                <a:solidFill>
                  <a:srgbClr val="00B050"/>
                </a:solidFill>
                <a:latin typeface="Impact" pitchFamily="34" charset="0"/>
              </a:rPr>
              <a:t> : Myanmar’s  moments , interested  to Try </a:t>
            </a:r>
          </a:p>
        </p:txBody>
      </p:sp>
      <p:sp>
        <p:nvSpPr>
          <p:cNvPr id="12310" name="TextBox 62"/>
          <p:cNvSpPr txBox="1">
            <a:spLocks noChangeArrowheads="1"/>
          </p:cNvSpPr>
          <p:nvPr/>
        </p:nvSpPr>
        <p:spPr bwMode="auto">
          <a:xfrm>
            <a:off x="4841081" y="3260727"/>
            <a:ext cx="31400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6699"/>
                </a:solidFill>
                <a:latin typeface="Impact" pitchFamily="34" charset="0"/>
              </a:rPr>
              <a:t>2013: </a:t>
            </a:r>
            <a:r>
              <a:rPr lang="en-US" sz="1400">
                <a:solidFill>
                  <a:srgbClr val="00B050"/>
                </a:solidFill>
                <a:latin typeface="Impact" pitchFamily="34" charset="0"/>
              </a:rPr>
              <a:t>Myanmar Teamwork &amp; Capabilities 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3420864" y="5631855"/>
            <a:ext cx="2794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843537" y="5003206"/>
            <a:ext cx="279400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277718" y="4403925"/>
            <a:ext cx="277812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723408" y="3749080"/>
            <a:ext cx="2794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80608" y="3107730"/>
            <a:ext cx="2794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5625902" y="2479080"/>
            <a:ext cx="2794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6061275" y="1824238"/>
            <a:ext cx="277813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8" name="TextBox 55"/>
          <p:cNvSpPr txBox="1">
            <a:spLocks noChangeArrowheads="1"/>
          </p:cNvSpPr>
          <p:nvPr/>
        </p:nvSpPr>
        <p:spPr bwMode="auto">
          <a:xfrm>
            <a:off x="5268517" y="2636840"/>
            <a:ext cx="25284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6699"/>
                </a:solidFill>
                <a:latin typeface="Impact" pitchFamily="34" charset="0"/>
              </a:rPr>
              <a:t>2014 </a:t>
            </a:r>
            <a:r>
              <a:rPr lang="en-US" sz="1400">
                <a:solidFill>
                  <a:srgbClr val="00B050"/>
                </a:solidFill>
                <a:latin typeface="Impact" pitchFamily="34" charset="0"/>
              </a:rPr>
              <a:t>: Cooperation &amp; Leadership</a:t>
            </a:r>
          </a:p>
        </p:txBody>
      </p:sp>
      <p:sp>
        <p:nvSpPr>
          <p:cNvPr id="12319" name="TextBox 56"/>
          <p:cNvSpPr txBox="1">
            <a:spLocks noChangeArrowheads="1"/>
          </p:cNvSpPr>
          <p:nvPr/>
        </p:nvSpPr>
        <p:spPr bwMode="auto">
          <a:xfrm>
            <a:off x="5781676" y="1984377"/>
            <a:ext cx="25955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6699"/>
                </a:solidFill>
                <a:latin typeface="Impact" pitchFamily="34" charset="0"/>
              </a:rPr>
              <a:t>2015</a:t>
            </a:r>
            <a:r>
              <a:rPr lang="en-US" sz="1400">
                <a:solidFill>
                  <a:srgbClr val="00B050"/>
                </a:solidFill>
                <a:latin typeface="Impact" pitchFamily="34" charset="0"/>
              </a:rPr>
              <a:t>: international endorsement </a:t>
            </a:r>
          </a:p>
        </p:txBody>
      </p:sp>
      <p:sp>
        <p:nvSpPr>
          <p:cNvPr id="12320" name="TextBox 68"/>
          <p:cNvSpPr txBox="1">
            <a:spLocks noChangeArrowheads="1"/>
          </p:cNvSpPr>
          <p:nvPr/>
        </p:nvSpPr>
        <p:spPr bwMode="auto">
          <a:xfrm>
            <a:off x="1343026" y="3198813"/>
            <a:ext cx="17787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C31"/>
                </a:solidFill>
                <a:latin typeface="Impact" pitchFamily="34" charset="0"/>
              </a:rPr>
              <a:t>27</a:t>
            </a:r>
            <a:r>
              <a:rPr lang="en-US" sz="2000" baseline="30000" dirty="0">
                <a:solidFill>
                  <a:srgbClr val="006C31"/>
                </a:solidFill>
                <a:latin typeface="Impact" pitchFamily="34" charset="0"/>
              </a:rPr>
              <a:t>th</a:t>
            </a:r>
            <a:r>
              <a:rPr lang="en-US" sz="2000" dirty="0">
                <a:solidFill>
                  <a:srgbClr val="006C31"/>
                </a:solidFill>
                <a:latin typeface="Impact" pitchFamily="34" charset="0"/>
              </a:rPr>
              <a:t> SEA Game</a:t>
            </a:r>
          </a:p>
        </p:txBody>
      </p:sp>
      <p:sp>
        <p:nvSpPr>
          <p:cNvPr id="12321" name="TextBox 69"/>
          <p:cNvSpPr txBox="1">
            <a:spLocks noChangeArrowheads="1"/>
          </p:cNvSpPr>
          <p:nvPr/>
        </p:nvSpPr>
        <p:spPr bwMode="auto">
          <a:xfrm>
            <a:off x="1533525" y="2614613"/>
            <a:ext cx="24676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C31"/>
                </a:solidFill>
                <a:latin typeface="Impact" pitchFamily="34" charset="0"/>
              </a:rPr>
              <a:t>Chairing ASEAN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594248" y="1947863"/>
            <a:ext cx="258968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  <a:latin typeface="Impact" pitchFamily="34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Impact" pitchFamily="34" charset="0"/>
                <a:ea typeface="ＭＳ Ｐゴシック" charset="0"/>
                <a:cs typeface="ＭＳ Ｐゴシック" charset="0"/>
              </a:rPr>
              <a:t>SEAN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  <a:latin typeface="Impact" pitchFamily="34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Impact" pitchFamily="34" charset="0"/>
                <a:ea typeface="ＭＳ Ｐゴシック" charset="0"/>
                <a:cs typeface="ＭＳ Ｐゴシック" charset="0"/>
              </a:rPr>
              <a:t>conomic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  <a:latin typeface="Impact" pitchFamily="34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Impact" pitchFamily="34" charset="0"/>
                <a:ea typeface="ＭＳ Ｐゴシック" charset="0"/>
                <a:cs typeface="ＭＳ Ｐゴシック" charset="0"/>
              </a:rPr>
              <a:t>ommunity</a:t>
            </a:r>
            <a:endParaRPr lang="en-US" sz="1600" dirty="0">
              <a:solidFill>
                <a:srgbClr val="FFFFFF">
                  <a:lumMod val="50000"/>
                </a:srgbClr>
              </a:solidFill>
              <a:latin typeface="Impact" pitchFamily="34" charset="0"/>
            </a:endParaRPr>
          </a:p>
        </p:txBody>
      </p:sp>
      <p:sp>
        <p:nvSpPr>
          <p:cNvPr id="12323" name="TextBox 1"/>
          <p:cNvSpPr txBox="1">
            <a:spLocks noChangeArrowheads="1"/>
          </p:cNvSpPr>
          <p:nvPr/>
        </p:nvSpPr>
        <p:spPr bwMode="auto">
          <a:xfrm>
            <a:off x="1533525" y="355602"/>
            <a:ext cx="6010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u="sng" dirty="0">
                <a:solidFill>
                  <a:srgbClr val="006699"/>
                </a:solidFill>
                <a:latin typeface="Impact" pitchFamily="34" charset="0"/>
              </a:rPr>
              <a:t>Importance For Myanmar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3525" y="1563690"/>
            <a:ext cx="7104869" cy="815974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0012" y="1624059"/>
            <a:ext cx="1501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699"/>
                </a:solidFill>
                <a:latin typeface="Impact" panose="020B0806030902050204" pitchFamily="34" charset="0"/>
              </a:rPr>
              <a:t>E l e c t </a:t>
            </a:r>
            <a:r>
              <a:rPr lang="en-US" sz="2000" dirty="0" err="1" smtClean="0">
                <a:solidFill>
                  <a:srgbClr val="006699"/>
                </a:solidFill>
                <a:latin typeface="Impact" panose="020B0806030902050204" pitchFamily="34" charset="0"/>
              </a:rPr>
              <a:t>i</a:t>
            </a:r>
            <a:r>
              <a:rPr lang="en-US" sz="2000" dirty="0" smtClean="0">
                <a:solidFill>
                  <a:srgbClr val="006699"/>
                </a:solidFill>
                <a:latin typeface="Impact" panose="020B0806030902050204" pitchFamily="34" charset="0"/>
              </a:rPr>
              <a:t> </a:t>
            </a:r>
            <a:r>
              <a:rPr lang="en-US" sz="2000" dirty="0">
                <a:solidFill>
                  <a:srgbClr val="006699"/>
                </a:solidFill>
                <a:latin typeface="Impact" panose="020B0806030902050204" pitchFamily="34" charset="0"/>
              </a:rPr>
              <a:t>o 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55664" y="1564473"/>
            <a:ext cx="1301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CAPITAL MARKET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42337" y="1655754"/>
            <a:ext cx="131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PEACE TALK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7191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6e0de1ec-a6c0-4794-9458-db0b310cd6d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Words>781</Words>
  <Application>Microsoft Macintosh PowerPoint</Application>
  <PresentationFormat>On-screen Show (4:3)</PresentationFormat>
  <Paragraphs>205</Paragraphs>
  <Slides>20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Presentation</vt:lpstr>
      <vt:lpstr>Document</vt:lpstr>
      <vt:lpstr>Slide 1</vt:lpstr>
      <vt:lpstr>Slide 2</vt:lpstr>
      <vt:lpstr>Slide 3</vt:lpstr>
      <vt:lpstr>Slide 4</vt:lpstr>
      <vt:lpstr>Popular Mobile Activities</vt:lpstr>
      <vt:lpstr>What have changed these Years </vt:lpstr>
      <vt:lpstr>Slide 7</vt:lpstr>
      <vt:lpstr>Slide 8</vt:lpstr>
      <vt:lpstr>Slide 9</vt:lpstr>
      <vt:lpstr>Slide 10</vt:lpstr>
      <vt:lpstr> MOST DIFFICULT POSITIONS TO FILL</vt:lpstr>
      <vt:lpstr>6.1.1 RECRUITING </vt:lpstr>
      <vt:lpstr>Slide 13</vt:lpstr>
      <vt:lpstr>SWOT Analysis</vt:lpstr>
      <vt:lpstr>Business Protection Management (BPM)</vt:lpstr>
      <vt:lpstr>Slide 16</vt:lpstr>
      <vt:lpstr>Slide 17</vt:lpstr>
      <vt:lpstr>Slide 18</vt:lpstr>
      <vt:lpstr>Slide 19</vt:lpstr>
      <vt:lpstr>Thanks You</vt:lpstr>
    </vt:vector>
  </TitlesOfParts>
  <Company>Ground Solution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Myint Zaw</dc:creator>
  <cp:lastModifiedBy>Phyu Lai</cp:lastModifiedBy>
  <cp:revision>22</cp:revision>
  <dcterms:created xsi:type="dcterms:W3CDTF">2015-10-13T09:43:13Z</dcterms:created>
  <dcterms:modified xsi:type="dcterms:W3CDTF">2015-06-19T14:39:21Z</dcterms:modified>
</cp:coreProperties>
</file>